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0"/>
  </p:notesMasterIdLst>
  <p:sldIdLst>
    <p:sldId id="256" r:id="rId2"/>
    <p:sldId id="257" r:id="rId3"/>
    <p:sldId id="258"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59" r:id="rId23"/>
    <p:sldId id="260" r:id="rId24"/>
    <p:sldId id="280" r:id="rId25"/>
    <p:sldId id="281" r:id="rId26"/>
    <p:sldId id="283" r:id="rId27"/>
    <p:sldId id="284" r:id="rId28"/>
    <p:sldId id="285" r:id="rId2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2" roundtripDataSignature="AMtx7mheAA1/D0d8rMzoZSdHuJvHTk5Pn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556C"/>
    <a:srgbClr val="F7092B"/>
    <a:srgbClr val="F82442"/>
    <a:srgbClr val="FDF0E7"/>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E5B8F715-CF61-49AC-A8D0-E16AFADCC1D1}">
  <a:tblStyle styleId="{E5B8F715-CF61-49AC-A8D0-E16AFADCC1D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34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 xmlns:p14="http://schemas.microsoft.com/office/powerpoint/2010/main" val="429165850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
        <p:cNvGrpSpPr/>
        <p:nvPr/>
      </p:nvGrpSpPr>
      <p:grpSpPr>
        <a:xfrm>
          <a:off x="0" y="0"/>
          <a:ext cx="0" cy="0"/>
          <a:chOff x="0" y="0"/>
          <a:chExt cx="0" cy="0"/>
        </a:xfrm>
      </p:grpSpPr>
      <p:sp>
        <p:nvSpPr>
          <p:cNvPr id="35" name="Google Shape;35;g13a167f1136_0_1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 name="Google Shape;36;g13a167f1136_0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1326877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g13a167f1136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 name="Google Shape;43;g13a167f1136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882238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g13a167f1136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 name="Google Shape;50;g13a167f1136_0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551601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13a167f1136_0_2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 name="Google Shape;60;g13a167f1136_0_2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447775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13a167f1136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 name="Google Shape;66;g13a167f1136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 xmlns:p14="http://schemas.microsoft.com/office/powerpoint/2010/main" val="29889686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
        <p:cNvGrpSpPr/>
        <p:nvPr/>
      </p:nvGrpSpPr>
      <p:grpSpPr>
        <a:xfrm>
          <a:off x="0" y="0"/>
          <a:ext cx="0" cy="0"/>
          <a:chOff x="0" y="0"/>
          <a:chExt cx="0" cy="0"/>
        </a:xfrm>
      </p:grpSpPr>
      <p:pic>
        <p:nvPicPr>
          <p:cNvPr id="7" name="Google Shape;7;p8"/>
          <p:cNvPicPr preferRelativeResize="0"/>
          <p:nvPr/>
        </p:nvPicPr>
        <p:blipFill>
          <a:blip r:embed="rId2">
            <a:alphaModFix/>
          </a:blip>
          <a:stretch>
            <a:fillRect/>
          </a:stretch>
        </p:blipFill>
        <p:spPr>
          <a:xfrm>
            <a:off x="0" y="0"/>
            <a:ext cx="12192000" cy="6858005"/>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1">
  <p:cSld name="TITLE_1">
    <p:spTree>
      <p:nvGrpSpPr>
        <p:cNvPr id="1" name="Shape 8"/>
        <p:cNvGrpSpPr/>
        <p:nvPr/>
      </p:nvGrpSpPr>
      <p:grpSpPr>
        <a:xfrm>
          <a:off x="0" y="0"/>
          <a:ext cx="0" cy="0"/>
          <a:chOff x="0" y="0"/>
          <a:chExt cx="0" cy="0"/>
        </a:xfrm>
      </p:grpSpPr>
      <p:sp>
        <p:nvSpPr>
          <p:cNvPr id="9" name="Google Shape;9;g13a167f1136_0_56"/>
          <p:cNvSpPr/>
          <p:nvPr/>
        </p:nvSpPr>
        <p:spPr>
          <a:xfrm>
            <a:off x="323737" y="171400"/>
            <a:ext cx="45300" cy="685500"/>
          </a:xfrm>
          <a:prstGeom prst="roundRect">
            <a:avLst>
              <a:gd name="adj" fmla="val 50000"/>
            </a:avLst>
          </a:prstGeom>
          <a:solidFill>
            <a:srgbClr val="EA33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 name="Google Shape;10;g13a167f1136_0_56"/>
          <p:cNvPicPr preferRelativeResize="0"/>
          <p:nvPr/>
        </p:nvPicPr>
        <p:blipFill>
          <a:blip r:embed="rId2">
            <a:alphaModFix/>
          </a:blip>
          <a:stretch>
            <a:fillRect/>
          </a:stretch>
        </p:blipFill>
        <p:spPr>
          <a:xfrm>
            <a:off x="11317175" y="154150"/>
            <a:ext cx="720000" cy="720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pic>
        <p:nvPicPr>
          <p:cNvPr id="12" name="Google Shape;12;p9"/>
          <p:cNvPicPr preferRelativeResize="0"/>
          <p:nvPr/>
        </p:nvPicPr>
        <p:blipFill rotWithShape="1">
          <a:blip r:embed="rId2">
            <a:alphaModFix/>
          </a:blip>
          <a:srcRect/>
          <a:stretch/>
        </p:blipFill>
        <p:spPr>
          <a:xfrm>
            <a:off x="0" y="0"/>
            <a:ext cx="12192000" cy="685800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2">
  <p:cSld name="TWO_OBJECTS_2">
    <p:spTree>
      <p:nvGrpSpPr>
        <p:cNvPr id="1" name="Shape 13"/>
        <p:cNvGrpSpPr/>
        <p:nvPr/>
      </p:nvGrpSpPr>
      <p:grpSpPr>
        <a:xfrm>
          <a:off x="0" y="0"/>
          <a:ext cx="0" cy="0"/>
          <a:chOff x="0" y="0"/>
          <a:chExt cx="0" cy="0"/>
        </a:xfrm>
      </p:grpSpPr>
      <p:pic>
        <p:nvPicPr>
          <p:cNvPr id="14" name="Google Shape;14;g13a167f1136_0_163"/>
          <p:cNvPicPr preferRelativeResize="0"/>
          <p:nvPr/>
        </p:nvPicPr>
        <p:blipFill>
          <a:blip r:embed="rId2">
            <a:alphaModFix/>
          </a:blip>
          <a:stretch>
            <a:fillRect/>
          </a:stretch>
        </p:blipFill>
        <p:spPr>
          <a:xfrm>
            <a:off x="0" y="0"/>
            <a:ext cx="12192000" cy="6858005"/>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1">
  <p:cSld name="TWO_OBJECTS_1">
    <p:spTree>
      <p:nvGrpSpPr>
        <p:cNvPr id="1" name="Shape 15"/>
        <p:cNvGrpSpPr/>
        <p:nvPr/>
      </p:nvGrpSpPr>
      <p:grpSpPr>
        <a:xfrm>
          <a:off x="0" y="0"/>
          <a:ext cx="0" cy="0"/>
          <a:chOff x="0" y="0"/>
          <a:chExt cx="0" cy="0"/>
        </a:xfrm>
      </p:grpSpPr>
      <p:pic>
        <p:nvPicPr>
          <p:cNvPr id="16" name="Google Shape;16;g13a167f1136_0_84"/>
          <p:cNvPicPr preferRelativeResize="0"/>
          <p:nvPr/>
        </p:nvPicPr>
        <p:blipFill>
          <a:blip r:embed="rId2">
            <a:alphaModFix/>
          </a:blip>
          <a:stretch>
            <a:fillRect/>
          </a:stretch>
        </p:blipFill>
        <p:spPr>
          <a:xfrm>
            <a:off x="0" y="0"/>
            <a:ext cx="12192000" cy="6858005"/>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7"/>
        <p:cNvGrpSpPr/>
        <p:nvPr/>
      </p:nvGrpSpPr>
      <p:grpSpPr>
        <a:xfrm>
          <a:off x="0" y="0"/>
          <a:ext cx="0" cy="0"/>
          <a:chOff x="0" y="0"/>
          <a:chExt cx="0" cy="0"/>
        </a:xfrm>
      </p:grpSpPr>
      <p:pic>
        <p:nvPicPr>
          <p:cNvPr id="18" name="Google Shape;18;p12"/>
          <p:cNvPicPr preferRelativeResize="0"/>
          <p:nvPr/>
        </p:nvPicPr>
        <p:blipFill rotWithShape="1">
          <a:blip r:embed="rId2">
            <a:alphaModFix/>
          </a:blip>
          <a:srcRect/>
          <a:stretch/>
        </p:blipFill>
        <p:spPr>
          <a:xfrm>
            <a:off x="0" y="0"/>
            <a:ext cx="12192000" cy="685800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1">
  <p:cSld name="TWO_OBJECTS_WITH_TEXT_1">
    <p:spTree>
      <p:nvGrpSpPr>
        <p:cNvPr id="1" name="Shape 19"/>
        <p:cNvGrpSpPr/>
        <p:nvPr/>
      </p:nvGrpSpPr>
      <p:grpSpPr>
        <a:xfrm>
          <a:off x="0" y="0"/>
          <a:ext cx="0" cy="0"/>
          <a:chOff x="0" y="0"/>
          <a:chExt cx="0" cy="0"/>
        </a:xfrm>
      </p:grpSpPr>
      <p:pic>
        <p:nvPicPr>
          <p:cNvPr id="20" name="Google Shape;20;g13a167f1136_0_88"/>
          <p:cNvPicPr preferRelativeResize="0"/>
          <p:nvPr/>
        </p:nvPicPr>
        <p:blipFill>
          <a:blip r:embed="rId2">
            <a:alphaModFix/>
          </a:blip>
          <a:stretch>
            <a:fillRect/>
          </a:stretch>
        </p:blipFill>
        <p:spPr>
          <a:xfrm>
            <a:off x="0" y="0"/>
            <a:ext cx="12192000" cy="6857997"/>
          </a:xfrm>
          <a:prstGeom prst="rect">
            <a:avLst/>
          </a:prstGeom>
          <a:noFill/>
          <a:ln>
            <a:noFill/>
          </a:ln>
        </p:spPr>
      </p:pic>
      <p:pic>
        <p:nvPicPr>
          <p:cNvPr id="21" name="Google Shape;21;g13a167f1136_0_88"/>
          <p:cNvPicPr preferRelativeResize="0"/>
          <p:nvPr/>
        </p:nvPicPr>
        <p:blipFill>
          <a:blip r:embed="rId3">
            <a:alphaModFix/>
          </a:blip>
          <a:stretch>
            <a:fillRect/>
          </a:stretch>
        </p:blipFill>
        <p:spPr>
          <a:xfrm>
            <a:off x="11317175" y="154150"/>
            <a:ext cx="720000" cy="720000"/>
          </a:xfrm>
          <a:prstGeom prst="rect">
            <a:avLst/>
          </a:prstGeom>
          <a:noFill/>
          <a:ln>
            <a:noFill/>
          </a:ln>
        </p:spPr>
      </p:pic>
      <p:sp>
        <p:nvSpPr>
          <p:cNvPr id="22" name="Google Shape;22;g13a167f1136_0_88"/>
          <p:cNvSpPr/>
          <p:nvPr/>
        </p:nvSpPr>
        <p:spPr>
          <a:xfrm>
            <a:off x="288271" y="424150"/>
            <a:ext cx="150000" cy="150000"/>
          </a:xfrm>
          <a:prstGeom prst="roundRect">
            <a:avLst>
              <a:gd name="adj" fmla="val 50000"/>
            </a:avLst>
          </a:prstGeom>
          <a:solidFill>
            <a:srgbClr val="EA33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1 1">
  <p:cSld name="TWO_OBJECTS_WITH_TEXT_1_1">
    <p:spTree>
      <p:nvGrpSpPr>
        <p:cNvPr id="1" name="Shape 23"/>
        <p:cNvGrpSpPr/>
        <p:nvPr/>
      </p:nvGrpSpPr>
      <p:grpSpPr>
        <a:xfrm>
          <a:off x="0" y="0"/>
          <a:ext cx="0" cy="0"/>
          <a:chOff x="0" y="0"/>
          <a:chExt cx="0" cy="0"/>
        </a:xfrm>
      </p:grpSpPr>
      <p:pic>
        <p:nvPicPr>
          <p:cNvPr id="24" name="Google Shape;24;g13b4d4d4952_0_5"/>
          <p:cNvPicPr preferRelativeResize="0"/>
          <p:nvPr/>
        </p:nvPicPr>
        <p:blipFill rotWithShape="1">
          <a:blip r:embed="rId2">
            <a:alphaModFix/>
          </a:blip>
          <a:srcRect/>
          <a:stretch/>
        </p:blipFill>
        <p:spPr>
          <a:xfrm>
            <a:off x="0" y="0"/>
            <a:ext cx="12192000" cy="6857997"/>
          </a:xfrm>
          <a:prstGeom prst="rect">
            <a:avLst/>
          </a:prstGeom>
          <a:noFill/>
          <a:ln>
            <a:noFill/>
          </a:ln>
        </p:spPr>
      </p:pic>
      <p:pic>
        <p:nvPicPr>
          <p:cNvPr id="25" name="Google Shape;25;g13b4d4d4952_0_5"/>
          <p:cNvPicPr preferRelativeResize="0"/>
          <p:nvPr/>
        </p:nvPicPr>
        <p:blipFill>
          <a:blip r:embed="rId3">
            <a:alphaModFix/>
          </a:blip>
          <a:stretch>
            <a:fillRect/>
          </a:stretch>
        </p:blipFill>
        <p:spPr>
          <a:xfrm>
            <a:off x="11317175" y="154150"/>
            <a:ext cx="720000" cy="720000"/>
          </a:xfrm>
          <a:prstGeom prst="rect">
            <a:avLst/>
          </a:prstGeom>
          <a:noFill/>
          <a:ln>
            <a:noFill/>
          </a:ln>
        </p:spPr>
      </p:pic>
      <p:sp>
        <p:nvSpPr>
          <p:cNvPr id="26" name="Google Shape;26;g13b4d4d4952_0_5"/>
          <p:cNvSpPr/>
          <p:nvPr/>
        </p:nvSpPr>
        <p:spPr>
          <a:xfrm>
            <a:off x="288271" y="424150"/>
            <a:ext cx="150000" cy="150000"/>
          </a:xfrm>
          <a:prstGeom prst="roundRect">
            <a:avLst>
              <a:gd name="adj" fmla="val 50000"/>
            </a:avLst>
          </a:prstGeom>
          <a:solidFill>
            <a:srgbClr val="EA33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1 1 1">
  <p:cSld name="TWO_OBJECTS_WITH_TEXT_1_1_1">
    <p:spTree>
      <p:nvGrpSpPr>
        <p:cNvPr id="1" name="Shape 27"/>
        <p:cNvGrpSpPr/>
        <p:nvPr/>
      </p:nvGrpSpPr>
      <p:grpSpPr>
        <a:xfrm>
          <a:off x="0" y="0"/>
          <a:ext cx="0" cy="0"/>
          <a:chOff x="0" y="0"/>
          <a:chExt cx="0" cy="0"/>
        </a:xfrm>
      </p:grpSpPr>
      <p:pic>
        <p:nvPicPr>
          <p:cNvPr id="28" name="Google Shape;28;g13b4d4d4952_0_13"/>
          <p:cNvPicPr preferRelativeResize="0"/>
          <p:nvPr/>
        </p:nvPicPr>
        <p:blipFill rotWithShape="1">
          <a:blip r:embed="rId2">
            <a:alphaModFix/>
          </a:blip>
          <a:srcRect/>
          <a:stretch/>
        </p:blipFill>
        <p:spPr>
          <a:xfrm>
            <a:off x="0" y="0"/>
            <a:ext cx="12192000" cy="6857997"/>
          </a:xfrm>
          <a:prstGeom prst="rect">
            <a:avLst/>
          </a:prstGeom>
          <a:noFill/>
          <a:ln>
            <a:noFill/>
          </a:ln>
        </p:spPr>
      </p:pic>
      <p:pic>
        <p:nvPicPr>
          <p:cNvPr id="29" name="Google Shape;29;g13b4d4d4952_0_13"/>
          <p:cNvPicPr preferRelativeResize="0"/>
          <p:nvPr/>
        </p:nvPicPr>
        <p:blipFill>
          <a:blip r:embed="rId3">
            <a:alphaModFix/>
          </a:blip>
          <a:stretch>
            <a:fillRect/>
          </a:stretch>
        </p:blipFill>
        <p:spPr>
          <a:xfrm>
            <a:off x="11317175" y="154150"/>
            <a:ext cx="720000" cy="720000"/>
          </a:xfrm>
          <a:prstGeom prst="rect">
            <a:avLst/>
          </a:prstGeom>
          <a:noFill/>
          <a:ln>
            <a:noFill/>
          </a:ln>
        </p:spPr>
      </p:pic>
      <p:sp>
        <p:nvSpPr>
          <p:cNvPr id="30" name="Google Shape;30;g13b4d4d4952_0_13"/>
          <p:cNvSpPr/>
          <p:nvPr/>
        </p:nvSpPr>
        <p:spPr>
          <a:xfrm>
            <a:off x="288271" y="424150"/>
            <a:ext cx="150000" cy="150000"/>
          </a:xfrm>
          <a:prstGeom prst="roundRect">
            <a:avLst>
              <a:gd name="adj" fmla="val 50000"/>
            </a:avLst>
          </a:prstGeom>
          <a:solidFill>
            <a:srgbClr val="EA33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EEEE"/>
        </a:solidFill>
        <a:effectLst/>
      </p:bgPr>
    </p:bg>
    <p:spTree>
      <p:nvGrpSpPr>
        <p:cNvPr id="1" name="Shape 37"/>
        <p:cNvGrpSpPr/>
        <p:nvPr/>
      </p:nvGrpSpPr>
      <p:grpSpPr>
        <a:xfrm>
          <a:off x="0" y="0"/>
          <a:ext cx="0" cy="0"/>
          <a:chOff x="0" y="0"/>
          <a:chExt cx="0" cy="0"/>
        </a:xfrm>
      </p:grpSpPr>
      <p:sp>
        <p:nvSpPr>
          <p:cNvPr id="39" name="Google Shape;39;g13a167f1136_0_179"/>
          <p:cNvSpPr txBox="1">
            <a:spLocks noGrp="1"/>
          </p:cNvSpPr>
          <p:nvPr>
            <p:ph type="ctrTitle"/>
          </p:nvPr>
        </p:nvSpPr>
        <p:spPr>
          <a:xfrm>
            <a:off x="4460837" y="1550975"/>
            <a:ext cx="6527547" cy="1643638"/>
          </a:xfrm>
          <a:prstGeom prst="rect">
            <a:avLst/>
          </a:prstGeom>
          <a:noFill/>
          <a:ln>
            <a:noFill/>
          </a:ln>
        </p:spPr>
        <p:txBody>
          <a:bodyPr spcFirstLastPara="1" wrap="square" lIns="91425" tIns="45700" rIns="91425" bIns="45700" anchor="ctr" anchorCtr="0">
            <a:noAutofit/>
          </a:bodyPr>
          <a:lstStyle/>
          <a:p>
            <a:pPr lvl="0">
              <a:buClr>
                <a:schemeClr val="dk1"/>
              </a:buClr>
              <a:buSzPts val="1100"/>
            </a:pPr>
            <a:r>
              <a:rPr lang="ru-RU" sz="3000" b="1" dirty="0" smtClean="0">
                <a:solidFill>
                  <a:schemeClr val="dk1"/>
                </a:solidFill>
              </a:rPr>
              <a:t> </a:t>
            </a:r>
            <a:r>
              <a:rPr lang="ru-RU" sz="3000" b="1" dirty="0" smtClean="0">
                <a:solidFill>
                  <a:schemeClr val="dk1"/>
                </a:solidFill>
              </a:rPr>
              <a:t>«</a:t>
            </a:r>
            <a:r>
              <a:rPr lang="kk-KZ" sz="3000" b="1" dirty="0">
                <a:solidFill>
                  <a:schemeClr val="dk1"/>
                </a:solidFill>
              </a:rPr>
              <a:t>Педагогтерді аттестаттаудан өткізу ережелері мен шарттары»</a:t>
            </a:r>
            <a:r>
              <a:rPr lang="kk-KZ" sz="3000" b="1" dirty="0" smtClean="0">
                <a:solidFill>
                  <a:schemeClr val="dk1"/>
                </a:solidFill>
              </a:rPr>
              <a:t/>
            </a:r>
            <a:br>
              <a:rPr lang="kk-KZ" sz="3000" b="1" dirty="0" smtClean="0">
                <a:solidFill>
                  <a:schemeClr val="dk1"/>
                </a:solidFill>
              </a:rPr>
            </a:br>
            <a:r>
              <a:rPr lang="kk-KZ" sz="3000" b="1" dirty="0" smtClean="0">
                <a:solidFill>
                  <a:schemeClr val="dk1"/>
                </a:solidFill>
              </a:rPr>
              <a:t/>
            </a:r>
            <a:br>
              <a:rPr lang="kk-KZ" sz="3000" b="1" dirty="0" smtClean="0">
                <a:solidFill>
                  <a:schemeClr val="dk1"/>
                </a:solidFill>
              </a:rPr>
            </a:br>
            <a:endParaRPr sz="2400" dirty="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4"/>
        <p:cNvGrpSpPr/>
        <p:nvPr/>
      </p:nvGrpSpPr>
      <p:grpSpPr>
        <a:xfrm>
          <a:off x="0" y="0"/>
          <a:ext cx="0" cy="0"/>
          <a:chOff x="0" y="0"/>
          <a:chExt cx="0" cy="0"/>
        </a:xfrm>
      </p:grpSpPr>
      <p:sp>
        <p:nvSpPr>
          <p:cNvPr id="3" name="Прямоугольник 2"/>
          <p:cNvSpPr/>
          <p:nvPr/>
        </p:nvSpPr>
        <p:spPr>
          <a:xfrm>
            <a:off x="662411" y="880533"/>
            <a:ext cx="10312400" cy="4893647"/>
          </a:xfrm>
          <a:prstGeom prst="rect">
            <a:avLst/>
          </a:prstGeom>
        </p:spPr>
        <p:txBody>
          <a:bodyPr wrap="square">
            <a:spAutoFit/>
          </a:bodyPr>
          <a:lstStyle/>
          <a:p>
            <a:r>
              <a:rPr lang="ru-RU" sz="2400" dirty="0"/>
              <a:t>МЕКТЕПКЕ ДЕЙІНГІ ТӘРБИЕ МЕН ОҚЫТУДЫ, БАСТАУЫШ, НЕГІЗГІ ОРТА ЖӘНЕ ЖАЛПЫ ОРТА БІЛІМНІҢ ЖАЛПЫ БІЛІМ БЕРЕТІН ОҚУ БАҒДАРЛАМАЛАРЫН, ТЕХНИКАЛЫҚ ЖӘНЕ КӘСІПТІК, ОРТА БІЛІМНЕН КЕЙІНГІ, ҚОСЫМША БІЛІМНІҢ БІЛІМ БЕРУ БАҒДАРЛАМАЛАРЫН ЖӘНЕ АРНАЙЫ ОҚУ БАҒДАРЛАМАЛАРЫН ІСКЕ АСЫРАТЫН БІЛІМ БЕРУ ҰЙЫМДАРЫНДА ЖҰМЫС ІСТЕЙТІН ПЕДАГОГТЕРДІ ЖӘНЕ БІЛІМ ЖӘНЕ ҒЫЛЫМ САЛАСЫНДАҒЫ БАСҚА ДА АЗАМАТТЫҚ ҚЫЗМЕТШІЛЕРДІ АТТЕСТАТТАУДАН ӨТКІЗУ ҚАҒИДАЛАРЫ МЕН ШАРТТАРЫН БЕКІТУ</a:t>
            </a:r>
          </a:p>
          <a:p>
            <a:endParaRPr lang="ru-RU" sz="2400" dirty="0"/>
          </a:p>
          <a:p>
            <a:r>
              <a:rPr lang="ru-RU" sz="2400" dirty="0"/>
              <a:t>ҚР БІЛІМ ЖӘНЕ ҒЫЛЫМ МИНИСТРІНІҢ </a:t>
            </a:r>
            <a:r>
              <a:rPr lang="ru-RU" sz="2400" dirty="0">
                <a:solidFill>
                  <a:schemeClr val="accent1">
                    <a:lumMod val="50000"/>
                  </a:schemeClr>
                </a:solidFill>
              </a:rPr>
              <a:t>30.12.2022</a:t>
            </a:r>
          </a:p>
          <a:p>
            <a:r>
              <a:rPr lang="ru-RU" sz="2400" dirty="0">
                <a:solidFill>
                  <a:schemeClr val="accent1">
                    <a:lumMod val="50000"/>
                  </a:schemeClr>
                </a:solidFill>
              </a:rPr>
              <a:t> № 533 БҰЙРЫҒЫ</a:t>
            </a:r>
            <a:r>
              <a:rPr lang="ru-RU" sz="2400" dirty="0"/>
              <a:t>МЕН </a:t>
            </a:r>
            <a:r>
              <a:rPr lang="ru-RU" sz="2400" dirty="0" smtClean="0"/>
              <a:t>ӨЗГЕРТУЛЕР МЕН ТОЛЫҚТЫРУЛАР ЕНГІЗІЛДІ</a:t>
            </a:r>
            <a:endParaRPr lang="ru-RU"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2" name="Прямоугольник 1"/>
          <p:cNvSpPr/>
          <p:nvPr/>
        </p:nvSpPr>
        <p:spPr>
          <a:xfrm>
            <a:off x="767665" y="277912"/>
            <a:ext cx="8613401" cy="400110"/>
          </a:xfrm>
          <a:prstGeom prst="rect">
            <a:avLst/>
          </a:prstGeom>
        </p:spPr>
        <p:txBody>
          <a:bodyPr wrap="square">
            <a:spAutoFit/>
          </a:bodyPr>
          <a:lstStyle/>
          <a:p>
            <a:pPr indent="540385" algn="ctr"/>
            <a:r>
              <a:rPr lang="kk-KZ" sz="2000" b="1" dirty="0" smtClean="0">
                <a:solidFill>
                  <a:schemeClr val="accent1">
                    <a:lumMod val="50000"/>
                  </a:schemeClr>
                </a:solidFill>
                <a:latin typeface="Times New Roman" panose="02020603050405020304" pitchFamily="18" charset="0"/>
                <a:ea typeface="Times New Roman" panose="02020603050405020304" pitchFamily="18" charset="0"/>
              </a:rPr>
              <a:t>1-ТАРАУ. ЖАЛПЫ ЕРЕЖЕЛЕР</a:t>
            </a:r>
            <a:endParaRPr lang="ru-RU" sz="20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92974" y="953950"/>
            <a:ext cx="11700933" cy="5509200"/>
          </a:xfrm>
          <a:prstGeom prst="rect">
            <a:avLst/>
          </a:prstGeom>
        </p:spPr>
        <p:txBody>
          <a:bodyPr wrap="square">
            <a:spAutoFit/>
          </a:bodyPr>
          <a:lstStyle/>
          <a:p>
            <a:pPr marL="180975" algn="just"/>
            <a:r>
              <a:rPr lang="kk-KZ" sz="1600" dirty="0">
                <a:latin typeface="Times New Roman" panose="02020603050405020304" pitchFamily="18" charset="0"/>
                <a:ea typeface="Calibri" panose="020F0502020204030204" pitchFamily="34" charset="0"/>
              </a:rPr>
              <a:t>4. Білім беру саласының уәкілетті органдарында, облыстың, республикалық маңызы бар қаланың және астананың, ауданның, облыстық маңызы бар қаланың білім беруді басқару органдарында, білім беру ұйымдарында (бұдан әрі – аттестаттаушы орган) педагогтерді аттестаттау үшін осы мемлекеттік органдардың </a:t>
            </a:r>
            <a:r>
              <a:rPr lang="kk-KZ" sz="1600" b="1" dirty="0">
                <a:latin typeface="Times New Roman" panose="02020603050405020304" pitchFamily="18" charset="0"/>
                <a:ea typeface="Calibri" panose="020F0502020204030204" pitchFamily="34" charset="0"/>
              </a:rPr>
              <a:t>бірінші басшысының бұйрығымен </a:t>
            </a:r>
            <a:r>
              <a:rPr lang="kk-KZ" sz="1600" dirty="0">
                <a:latin typeface="Times New Roman" panose="02020603050405020304" pitchFamily="18" charset="0"/>
                <a:ea typeface="Calibri" panose="020F0502020204030204" pitchFamily="34" charset="0"/>
              </a:rPr>
              <a:t>мынадай біліктілік санаттары үшін </a:t>
            </a:r>
            <a:r>
              <a:rPr lang="kk-KZ" sz="1600" b="1" dirty="0">
                <a:latin typeface="Times New Roman" panose="02020603050405020304" pitchFamily="18" charset="0"/>
                <a:ea typeface="Calibri" panose="020F0502020204030204" pitchFamily="34" charset="0"/>
              </a:rPr>
              <a:t>комиссиялар </a:t>
            </a:r>
            <a:r>
              <a:rPr lang="kk-KZ" sz="1600" dirty="0">
                <a:latin typeface="Times New Roman" panose="02020603050405020304" pitchFamily="18" charset="0"/>
                <a:ea typeface="Calibri" panose="020F0502020204030204" pitchFamily="34" charset="0"/>
              </a:rPr>
              <a:t>құрылады:</a:t>
            </a:r>
            <a:endParaRPr lang="ru-RU" sz="1600" dirty="0">
              <a:latin typeface="Times New Roman" panose="02020603050405020304" pitchFamily="18" charset="0"/>
              <a:ea typeface="Times New Roman" panose="02020603050405020304" pitchFamily="18" charset="0"/>
            </a:endParaRPr>
          </a:p>
          <a:p>
            <a:pPr marL="180975" algn="just"/>
            <a:r>
              <a:rPr lang="kk-KZ" sz="1600" b="1" dirty="0">
                <a:latin typeface="Times New Roman" panose="02020603050405020304" pitchFamily="18" charset="0"/>
                <a:ea typeface="Calibri" panose="020F0502020204030204" pitchFamily="34" charset="0"/>
              </a:rPr>
              <a:t>білім беру ұйымдарында</a:t>
            </a:r>
            <a:r>
              <a:rPr lang="kk-KZ" sz="1600" dirty="0">
                <a:latin typeface="Times New Roman" panose="02020603050405020304" pitchFamily="18" charset="0"/>
                <a:ea typeface="Calibri" panose="020F0502020204030204" pitchFamily="34" charset="0"/>
              </a:rPr>
              <a:t>:</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«педагог-тағылымдамашы», «педагог»;</a:t>
            </a:r>
            <a:endParaRPr lang="ru-RU" sz="1600" dirty="0">
              <a:latin typeface="Times New Roman" panose="02020603050405020304" pitchFamily="18" charset="0"/>
              <a:ea typeface="Times New Roman" panose="02020603050405020304" pitchFamily="18" charset="0"/>
            </a:endParaRPr>
          </a:p>
          <a:p>
            <a:pPr marL="180975" algn="just"/>
            <a:r>
              <a:rPr lang="kk-KZ" sz="1600" b="1" dirty="0">
                <a:latin typeface="Times New Roman" panose="02020603050405020304" pitchFamily="18" charset="0"/>
                <a:ea typeface="Calibri" panose="020F0502020204030204" pitchFamily="34" charset="0"/>
              </a:rPr>
              <a:t>аудандық, облыстық маңызы бар қалалық білім бөлімінің органдарында:</a:t>
            </a:r>
            <a:endParaRPr lang="ru-RU" sz="1600" b="1"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«педагог-модератор» (педагогтер мен әдіскерлер үшін);</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«үшінші біліктілік санатты басшы орынбасары», «екінші біліктілік санатты басшы орынбасары» (басшы орынбасарлары үшін);</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«басшы-ұйымдастырушы» (басшылар үшін);</a:t>
            </a:r>
            <a:endParaRPr lang="ru-RU" sz="1600" dirty="0">
              <a:latin typeface="Times New Roman" panose="02020603050405020304" pitchFamily="18" charset="0"/>
              <a:ea typeface="Times New Roman" panose="02020603050405020304" pitchFamily="18" charset="0"/>
            </a:endParaRPr>
          </a:p>
          <a:p>
            <a:pPr marL="180975" algn="just"/>
            <a:r>
              <a:rPr lang="kk-KZ" sz="1600" b="1" dirty="0">
                <a:latin typeface="Times New Roman" panose="02020603050405020304" pitchFamily="18" charset="0"/>
                <a:ea typeface="Calibri" panose="020F0502020204030204" pitchFamily="34" charset="0"/>
              </a:rPr>
              <a:t>облыстың, республикалық маңызы бар қаланың және астананың білім беру басқармаларында, білім беру саласындағы уәкілетті органдарда;</a:t>
            </a:r>
            <a:endParaRPr lang="ru-RU" sz="1600" b="1"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«педагог-сарапшы», «педагог-зерттеуші» (педагогтер мен әдіскерлер үшін);</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«педагог-модератор», «педагог-сарапшы», «педагог-зерттеуші» (техникалық және кәсіптік, орта білімнен кейінгі білім беру ұйымдарындағы педагогтер мен әдіскерлер үшін);</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«педагог-шебер» (әдіскерлер үшін);</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«бірінші біліктілік санатты басшы орынбасары» (басшы орынбасарлары үшін);</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«басшы-менеджер»; «басшы-көшбасшы» (басшылар үшін);</a:t>
            </a:r>
            <a:endParaRPr lang="ru-RU" sz="1600" dirty="0">
              <a:latin typeface="Times New Roman" panose="02020603050405020304" pitchFamily="18" charset="0"/>
              <a:ea typeface="Times New Roman" panose="02020603050405020304" pitchFamily="18" charset="0"/>
            </a:endParaRPr>
          </a:p>
          <a:p>
            <a:pPr marL="180975" algn="just"/>
            <a:r>
              <a:rPr lang="kk-KZ" sz="1600" b="1" dirty="0">
                <a:latin typeface="Times New Roman" panose="02020603050405020304" pitchFamily="18" charset="0"/>
                <a:ea typeface="Calibri" panose="020F0502020204030204" pitchFamily="34" charset="0"/>
              </a:rPr>
              <a:t>білім беру саласындағы уәкілетті органның жанында:</a:t>
            </a:r>
            <a:endParaRPr lang="ru-RU" sz="1600" b="1"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«педагог-шебер» (педагогтер үшін);</a:t>
            </a:r>
            <a:endParaRPr lang="ru-RU" sz="1600" dirty="0">
              <a:latin typeface="Times New Roman" panose="02020603050405020304" pitchFamily="18" charset="0"/>
              <a:ea typeface="Times New Roman" panose="02020603050405020304" pitchFamily="18" charset="0"/>
            </a:endParaRPr>
          </a:p>
          <a:p>
            <a:pPr marL="180975" algn="just"/>
            <a:r>
              <a:rPr lang="kk-KZ" sz="1600" dirty="0">
                <a:latin typeface="Times New Roman" panose="02020603050405020304" pitchFamily="18" charset="0"/>
                <a:ea typeface="Calibri" panose="020F0502020204030204" pitchFamily="34" charset="0"/>
              </a:rPr>
              <a:t>«педагог-модератор», «педагог-сарапшы», «педагог-зерттеуші», «педагог-шебер» (тиісті саланың уәкілетті органының бағынысты білім беру ұйымдары үшін).</a:t>
            </a:r>
            <a:endParaRPr lang="ru-RU" sz="16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11108602" y="0"/>
            <a:ext cx="1083398" cy="95395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45021" y="215041"/>
            <a:ext cx="6421310" cy="400110"/>
          </a:xfrm>
          <a:prstGeom prst="rect">
            <a:avLst/>
          </a:prstGeom>
        </p:spPr>
        <p:txBody>
          <a:bodyPr wrap="none">
            <a:spAutoFit/>
          </a:bodyPr>
          <a:lstStyle/>
          <a:p>
            <a:pPr indent="450215" algn="ctr"/>
            <a:r>
              <a:rPr lang="kk-KZ" sz="2000" b="1" dirty="0" smtClean="0">
                <a:solidFill>
                  <a:schemeClr val="accent1">
                    <a:lumMod val="50000"/>
                  </a:schemeClr>
                </a:solidFill>
                <a:latin typeface="Times New Roman" panose="02020603050405020304" pitchFamily="18" charset="0"/>
                <a:ea typeface="Calibri" panose="020F0502020204030204" pitchFamily="34" charset="0"/>
              </a:rPr>
              <a:t>2-ТАРАУ. АТТЕСТАТТАУДЫ ӨТКІЗУ ТӘРТІБІ</a:t>
            </a:r>
            <a:endParaRPr lang="ru-RU" sz="20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0" y="516222"/>
            <a:ext cx="11570329" cy="6124754"/>
          </a:xfrm>
          <a:prstGeom prst="rect">
            <a:avLst/>
          </a:prstGeom>
        </p:spPr>
        <p:txBody>
          <a:bodyPr wrap="square">
            <a:spAutoFit/>
          </a:bodyPr>
          <a:lstStyle/>
          <a:p>
            <a:pPr marL="442913" indent="6350" algn="just"/>
            <a:r>
              <a:rPr lang="kk-KZ" dirty="0">
                <a:latin typeface="Times New Roman" panose="02020603050405020304" pitchFamily="18" charset="0"/>
                <a:ea typeface="Calibri" panose="020F0502020204030204" pitchFamily="34" charset="0"/>
              </a:rPr>
              <a:t>15. Аттестаттау мынадай </a:t>
            </a:r>
            <a:r>
              <a:rPr lang="kk-KZ" b="1" dirty="0">
                <a:latin typeface="Times New Roman" panose="02020603050405020304" pitchFamily="18" charset="0"/>
                <a:ea typeface="Calibri" panose="020F0502020204030204" pitchFamily="34" charset="0"/>
              </a:rPr>
              <a:t>кезеңдерді</a:t>
            </a:r>
            <a:r>
              <a:rPr lang="kk-KZ" dirty="0">
                <a:latin typeface="Times New Roman" panose="02020603050405020304" pitchFamily="18" charset="0"/>
                <a:ea typeface="Calibri" panose="020F0502020204030204" pitchFamily="34" charset="0"/>
              </a:rPr>
              <a:t> қамтиды:</a:t>
            </a:r>
            <a:endParaRPr lang="ru-RU" sz="1200" dirty="0">
              <a:latin typeface="Times New Roman" panose="02020603050405020304" pitchFamily="18" charset="0"/>
              <a:ea typeface="Times New Roman" panose="02020603050405020304" pitchFamily="18" charset="0"/>
            </a:endParaRPr>
          </a:p>
          <a:p>
            <a:pPr marL="442913" indent="6350" algn="just"/>
            <a:r>
              <a:rPr lang="kk-KZ" b="1" dirty="0">
                <a:latin typeface="Times New Roman" panose="02020603050405020304" pitchFamily="18" charset="0"/>
                <a:ea typeface="Calibri" panose="020F0502020204030204" pitchFamily="34" charset="0"/>
              </a:rPr>
              <a:t>педагогтер үшін: </a:t>
            </a:r>
            <a:endParaRPr lang="ru-RU" sz="1200" b="1"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1) біліктілік бағалау (рәсімді автоматтандыруға байланысты ақпараттық жүйені пайдалану кезінде алынып тасталады);</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2) қызмет нәтижелерін кешенді талдамалық жинақтау;</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3) ПББ және эссе жазу (техникалық және кәсіптік, орта білімнен кейінгі білім беру ұйымдарының өндірістік оқыту шеберлері мен арнайы пәндер бойынша оқытушыларын қоспағанда);</a:t>
            </a:r>
            <a:endParaRPr lang="ru-RU" sz="1200" dirty="0">
              <a:latin typeface="Times New Roman" panose="02020603050405020304" pitchFamily="18" charset="0"/>
              <a:ea typeface="Times New Roman" panose="02020603050405020304" pitchFamily="18" charset="0"/>
            </a:endParaRPr>
          </a:p>
          <a:p>
            <a:pPr marL="442913" indent="6350" algn="just"/>
            <a:r>
              <a:rPr lang="kk-KZ" b="1" dirty="0">
                <a:latin typeface="Times New Roman" panose="02020603050405020304" pitchFamily="18" charset="0"/>
                <a:ea typeface="Calibri" panose="020F0502020204030204" pitchFamily="34" charset="0"/>
              </a:rPr>
              <a:t>әдістемелік кабинеттің (орталық) әдіскерлері үшін:</a:t>
            </a:r>
            <a:endParaRPr lang="ru-RU" sz="1200" b="1"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1) біліктілік бағалау (рәсімді автоматтандыруға байланысты ақпараттық жүйені пайдалану кезінде алынып тасталады);</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2) қызмет нәтижелерін кешенді талдамалық жинақтау;</a:t>
            </a:r>
            <a:endParaRPr lang="ru-RU" sz="1200" dirty="0">
              <a:latin typeface="Times New Roman" panose="02020603050405020304" pitchFamily="18" charset="0"/>
              <a:ea typeface="Times New Roman" panose="02020603050405020304" pitchFamily="18" charset="0"/>
            </a:endParaRPr>
          </a:p>
          <a:p>
            <a:pPr marL="442913" indent="6350" algn="just"/>
            <a:r>
              <a:rPr lang="kk-KZ" b="1" dirty="0">
                <a:latin typeface="Times New Roman" panose="02020603050405020304" pitchFamily="18" charset="0"/>
                <a:ea typeface="Calibri" panose="020F0502020204030204" pitchFamily="34" charset="0"/>
              </a:rPr>
              <a:t>білім беру ұйымдары басшысының орынбасарлары, әдістемелік кабинет (орталық) басшы орынбасарларының «үшінші біліктілік санатты басшының орынбасары» немесе «екінші біліктілік санатындағы басшының орынбасары» біліктілік санаты үшін:</a:t>
            </a:r>
            <a:endParaRPr lang="ru-RU" sz="1200" b="1"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1) біліктілік бағалау (рәсімді автоматтандыруға байланысты ақпараттық жүйені пайдалану кезінде алынып тасталады);</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2) қызмет нәтижелерін кешенді талдамалық жинақтау;</a:t>
            </a:r>
            <a:endParaRPr lang="ru-RU" sz="1200" dirty="0">
              <a:latin typeface="Times New Roman" panose="02020603050405020304" pitchFamily="18" charset="0"/>
              <a:ea typeface="Times New Roman" panose="02020603050405020304" pitchFamily="18" charset="0"/>
            </a:endParaRPr>
          </a:p>
          <a:p>
            <a:pPr marL="442913" indent="6350" algn="just"/>
            <a:r>
              <a:rPr lang="kk-KZ" b="1" dirty="0">
                <a:latin typeface="Times New Roman" panose="02020603050405020304" pitchFamily="18" charset="0"/>
                <a:ea typeface="Calibri" panose="020F0502020204030204" pitchFamily="34" charset="0"/>
              </a:rPr>
              <a:t>білім беру ұйымдары басшысының орынбасарлары, әдістемелік кабинет (орталық) басшы орынбасарлары мен әдіскерлерінің «бірінші біліктілік санатты басшының орынбасары» біліктілік санаты үшін:</a:t>
            </a:r>
            <a:endParaRPr lang="ru-RU" sz="1200" b="1"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1) біліктілік бағалау (рәсімді автоматтандыруға байланысты ақпараттық жүйені пайдалану кезінде алынып тасталады);</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2) қызмет нәтижелерін кешенді талдамалық жинақтау;</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3) аттестаттау комиссиясының отырысында қызмет нәтижелерін көрсете отырып сұхбат жүргізу;</a:t>
            </a:r>
            <a:endParaRPr lang="ru-RU" sz="1200" dirty="0">
              <a:latin typeface="Times New Roman" panose="02020603050405020304" pitchFamily="18" charset="0"/>
              <a:ea typeface="Times New Roman" panose="02020603050405020304" pitchFamily="18" charset="0"/>
            </a:endParaRPr>
          </a:p>
          <a:p>
            <a:pPr marL="442913" indent="6350" algn="just"/>
            <a:r>
              <a:rPr lang="kk-KZ" b="1" dirty="0">
                <a:latin typeface="Times New Roman" panose="02020603050405020304" pitchFamily="18" charset="0"/>
                <a:ea typeface="Calibri" panose="020F0502020204030204" pitchFamily="34" charset="0"/>
              </a:rPr>
              <a:t>білім беру ұйымы мен әдістемелік кабинет (орталық) басшылары үшін: </a:t>
            </a:r>
            <a:endParaRPr lang="ru-RU" sz="1200" b="1" dirty="0">
              <a:latin typeface="Times New Roman" panose="02020603050405020304" pitchFamily="18" charset="0"/>
              <a:ea typeface="Times New Roman" panose="02020603050405020304" pitchFamily="18" charset="0"/>
            </a:endParaRPr>
          </a:p>
          <a:p>
            <a:pPr marL="442913" indent="6350" algn="just"/>
            <a:r>
              <a:rPr lang="kk-KZ" b="1" dirty="0">
                <a:latin typeface="Times New Roman" panose="02020603050405020304" pitchFamily="18" charset="0"/>
                <a:ea typeface="Calibri" panose="020F0502020204030204" pitchFamily="34" charset="0"/>
              </a:rPr>
              <a:t>кезекті аттестаттау:</a:t>
            </a:r>
            <a:endParaRPr lang="ru-RU" sz="1200" b="1"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1) біліктілік бағалау (рәсімді автоматтандыруға байланысты ақпараттық жүйені пайдалану кезінде алынып тасталады);</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2) аттестаттау кезеңіндегі талдамалық жинақтау қызметінің негізгі көрсеткіштерінің орындалуының  динамикасы;</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3) ПББ және эссе жазу;</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4) аттестация Комиссиясының отырысында қызмет нәтижелерін көрсете отырып сұхбат жүргізу;</a:t>
            </a:r>
            <a:endParaRPr lang="ru-RU" sz="1200" dirty="0">
              <a:latin typeface="Times New Roman" panose="02020603050405020304" pitchFamily="18" charset="0"/>
              <a:ea typeface="Times New Roman" panose="02020603050405020304" pitchFamily="18" charset="0"/>
            </a:endParaRPr>
          </a:p>
          <a:p>
            <a:pPr marL="442913" indent="6350" algn="just"/>
            <a:r>
              <a:rPr lang="kk-KZ" b="1" dirty="0">
                <a:latin typeface="Times New Roman" panose="02020603050405020304" pitchFamily="18" charset="0"/>
                <a:ea typeface="Calibri" panose="020F0502020204030204" pitchFamily="34" charset="0"/>
              </a:rPr>
              <a:t>мерзімінен бұрын біліктілік санатын беру:</a:t>
            </a:r>
            <a:endParaRPr lang="ru-RU" sz="1200" b="1"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1) біліктілік бағалау (рәсімді автоматтандыруға байланысты ақпараттық жүйені пайдалану кезінде алынып тасталады);</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2) осы Қағидаларға сәйкес қызмет нәтижелерін кешенді талдамалық қорыту;</a:t>
            </a:r>
            <a:endParaRPr lang="ru-RU" sz="1200" dirty="0">
              <a:latin typeface="Times New Roman" panose="02020603050405020304" pitchFamily="18" charset="0"/>
              <a:ea typeface="Times New Roman" panose="02020603050405020304" pitchFamily="18" charset="0"/>
            </a:endParaRPr>
          </a:p>
          <a:p>
            <a:pPr marL="442913" indent="6350" algn="just"/>
            <a:r>
              <a:rPr lang="kk-KZ" dirty="0">
                <a:latin typeface="Times New Roman" panose="02020603050405020304" pitchFamily="18" charset="0"/>
                <a:ea typeface="Calibri" panose="020F0502020204030204" pitchFamily="34" charset="0"/>
              </a:rPr>
              <a:t>3) Комиссия отырысында қызмет нәтижелерін көрсете отырып сұхбат жүргізу.</a:t>
            </a:r>
            <a:endParaRPr lang="ru-RU" sz="12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1249990" y="101494"/>
            <a:ext cx="942010" cy="829456"/>
          </a:xfrm>
          <a:prstGeom prst="rect">
            <a:avLst/>
          </a:prstGeom>
        </p:spPr>
      </p:pic>
    </p:spTree>
    <p:extLst>
      <p:ext uri="{BB962C8B-B14F-4D97-AF65-F5344CB8AC3E}">
        <p14:creationId xmlns="" xmlns:p14="http://schemas.microsoft.com/office/powerpoint/2010/main" val="355405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30452" y="160720"/>
            <a:ext cx="5704767" cy="307777"/>
          </a:xfrm>
          <a:prstGeom prst="rect">
            <a:avLst/>
          </a:prstGeom>
        </p:spPr>
        <p:txBody>
          <a:bodyPr wrap="none">
            <a:spAutoFit/>
          </a:bodyPr>
          <a:lstStyle/>
          <a:p>
            <a:pPr indent="450215" algn="ctr"/>
            <a:r>
              <a:rPr lang="kk-KZ" b="1" dirty="0" smtClean="0">
                <a:solidFill>
                  <a:schemeClr val="accent1">
                    <a:lumMod val="50000"/>
                  </a:schemeClr>
                </a:solidFill>
                <a:latin typeface="Times New Roman" panose="02020603050405020304" pitchFamily="18" charset="0"/>
                <a:ea typeface="Calibri" panose="020F0502020204030204" pitchFamily="34" charset="0"/>
              </a:rPr>
              <a:t>1-ПАРАГРАФ. БІЛІКТІЛІК БАҒАЛАУЫН ӨТКІЗУ ТӘРТІБІ</a:t>
            </a:r>
            <a:endParaRPr lang="ru-RU"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22494" y="560830"/>
            <a:ext cx="10722321" cy="738664"/>
          </a:xfrm>
          <a:prstGeom prst="rect">
            <a:avLst/>
          </a:prstGeom>
        </p:spPr>
        <p:txBody>
          <a:bodyPr wrap="square">
            <a:spAutoFit/>
          </a:bodyPr>
          <a:lstStyle/>
          <a:p>
            <a:pPr algn="just"/>
            <a:r>
              <a:rPr lang="kk-KZ" dirty="0">
                <a:solidFill>
                  <a:schemeClr val="tx1"/>
                </a:solidFill>
                <a:latin typeface="Times New Roman" panose="02020603050405020304" pitchFamily="18" charset="0"/>
                <a:ea typeface="Calibri" panose="020F0502020204030204" pitchFamily="34" charset="0"/>
              </a:rPr>
              <a:t>16. Педагогтердің біліктілігін бағалауды білім беру ұйымдары жүргізеді және құжаттардың осы Қағидалардың 1-қосымшаға сәйкес нысан бойынша мемлекеттік қызмет көрсетуге қойылатын негізгі талаптар тізбесінде (бұдан әрі – негізгі талаптар тізбесі) белгіленген құжаттар тізбесіне сәйкестігін қарауды қамтиды.</a:t>
            </a:r>
            <a:endParaRPr lang="ru-RU" dirty="0">
              <a:solidFill>
                <a:schemeClr val="tx1"/>
              </a:solidFill>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2064917" y="1330271"/>
            <a:ext cx="5865067" cy="307777"/>
          </a:xfrm>
          <a:prstGeom prst="rect">
            <a:avLst/>
          </a:prstGeom>
        </p:spPr>
        <p:txBody>
          <a:bodyPr wrap="none">
            <a:spAutoFit/>
          </a:bodyPr>
          <a:lstStyle/>
          <a:p>
            <a:pPr indent="450215" algn="ctr"/>
            <a:r>
              <a:rPr lang="kk-KZ" b="1" dirty="0" smtClean="0">
                <a:solidFill>
                  <a:schemeClr val="accent1">
                    <a:lumMod val="50000"/>
                  </a:schemeClr>
                </a:solidFill>
                <a:latin typeface="Times New Roman" panose="02020603050405020304" pitchFamily="18" charset="0"/>
                <a:ea typeface="Calibri" panose="020F0502020204030204" pitchFamily="34" charset="0"/>
              </a:rPr>
              <a:t>2-ПАРАГРАФ. МЕМЛЕКЕТТІК ҚЫЗМЕТ КӨРСЕТУ ТӘРТІБІ</a:t>
            </a:r>
            <a:endParaRPr lang="ru-RU"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0" y="1562458"/>
            <a:ext cx="11860040" cy="954107"/>
          </a:xfrm>
          <a:prstGeom prst="rect">
            <a:avLst/>
          </a:prstGeom>
        </p:spPr>
        <p:txBody>
          <a:bodyPr wrap="square">
            <a:spAutoFit/>
          </a:bodyPr>
          <a:lstStyle/>
          <a:p>
            <a:pPr marL="361950" algn="just"/>
            <a:r>
              <a:rPr lang="kk-KZ" dirty="0">
                <a:latin typeface="Times New Roman" panose="02020603050405020304" pitchFamily="18" charset="0"/>
                <a:ea typeface="Times New Roman" panose="02020603050405020304" pitchFamily="18" charset="0"/>
              </a:rPr>
              <a:t>19. Педагогтерді аттестаттау жөніндегі мемлекеттік көрсетілетін қызметті алу үшін жеке тұлғалар (бұдан әрі – көрсетілетін қызметті алушы) осы Қағидаларға </a:t>
            </a:r>
            <a:r>
              <a:rPr lang="kk-KZ" dirty="0">
                <a:solidFill>
                  <a:schemeClr val="accent1">
                    <a:lumMod val="50000"/>
                  </a:schemeClr>
                </a:solidFill>
                <a:latin typeface="Times New Roman" panose="02020603050405020304" pitchFamily="18" charset="0"/>
                <a:ea typeface="Times New Roman" panose="02020603050405020304" pitchFamily="18" charset="0"/>
              </a:rPr>
              <a:t>6-қосымшаға</a:t>
            </a:r>
            <a:r>
              <a:rPr lang="kk-KZ" dirty="0">
                <a:latin typeface="Times New Roman" panose="02020603050405020304" pitchFamily="18" charset="0"/>
                <a:ea typeface="Times New Roman" panose="02020603050405020304" pitchFamily="18" charset="0"/>
              </a:rPr>
              <a:t> </a:t>
            </a:r>
            <a:r>
              <a:rPr lang="kk-KZ" dirty="0" smtClean="0">
                <a:latin typeface="Times New Roman" panose="02020603050405020304" pitchFamily="18" charset="0"/>
                <a:ea typeface="Times New Roman" panose="02020603050405020304" pitchFamily="18" charset="0"/>
              </a:rPr>
              <a:t>өтініштер </a:t>
            </a:r>
            <a:r>
              <a:rPr lang="kk-KZ" dirty="0">
                <a:latin typeface="Times New Roman" panose="02020603050405020304" pitchFamily="18" charset="0"/>
                <a:ea typeface="Times New Roman" panose="02020603050405020304" pitchFamily="18" charset="0"/>
              </a:rPr>
              <a:t>ұсынады.</a:t>
            </a:r>
            <a:endParaRPr lang="ru-RU" dirty="0">
              <a:latin typeface="Times New Roman" panose="02020603050405020304" pitchFamily="18" charset="0"/>
              <a:ea typeface="Times New Roman" panose="02020603050405020304" pitchFamily="18" charset="0"/>
            </a:endParaRPr>
          </a:p>
          <a:p>
            <a:pPr marL="361950" algn="just"/>
            <a:r>
              <a:rPr lang="kk-KZ" dirty="0">
                <a:latin typeface="Times New Roman" panose="02020603050405020304" pitchFamily="18" charset="0"/>
                <a:ea typeface="Times New Roman" panose="02020603050405020304" pitchFamily="18" charset="0"/>
              </a:rPr>
              <a:t>Өтініш </a:t>
            </a:r>
            <a:r>
              <a:rPr lang="kk-KZ" b="1" dirty="0">
                <a:solidFill>
                  <a:schemeClr val="accent1">
                    <a:lumMod val="50000"/>
                  </a:schemeClr>
                </a:solidFill>
                <a:latin typeface="Times New Roman" panose="02020603050405020304" pitchFamily="18" charset="0"/>
                <a:ea typeface="Times New Roman" panose="02020603050405020304" pitchFamily="18" charset="0"/>
              </a:rPr>
              <a:t>№338 бұйрыққа </a:t>
            </a:r>
            <a:r>
              <a:rPr lang="kk-KZ" dirty="0">
                <a:latin typeface="Times New Roman" panose="02020603050405020304" pitchFamily="18" charset="0"/>
                <a:ea typeface="Times New Roman" panose="02020603050405020304" pitchFamily="18" charset="0"/>
              </a:rPr>
              <a:t>немесе кәсіптік стандартқа сәйкес жалпы педагогикалық өтілі ескеріле отырып, </a:t>
            </a:r>
            <a:r>
              <a:rPr lang="kk-KZ" b="1" dirty="0">
                <a:solidFill>
                  <a:schemeClr val="accent1">
                    <a:lumMod val="50000"/>
                  </a:schemeClr>
                </a:solidFill>
                <a:latin typeface="Times New Roman" panose="02020603050405020304" pitchFamily="18" charset="0"/>
                <a:ea typeface="Times New Roman" panose="02020603050405020304" pitchFamily="18" charset="0"/>
              </a:rPr>
              <a:t>санатқа өту мерзімі </a:t>
            </a:r>
            <a:r>
              <a:rPr lang="kk-KZ" dirty="0">
                <a:latin typeface="Times New Roman" panose="02020603050405020304" pitchFamily="18" charset="0"/>
                <a:ea typeface="Times New Roman" panose="02020603050405020304" pitchFamily="18" charset="0"/>
              </a:rPr>
              <a:t>мен </a:t>
            </a:r>
            <a:r>
              <a:rPr lang="kk-KZ" b="1" dirty="0">
                <a:solidFill>
                  <a:schemeClr val="accent1">
                    <a:lumMod val="50000"/>
                  </a:schemeClr>
                </a:solidFill>
                <a:latin typeface="Times New Roman" panose="02020603050405020304" pitchFamily="18" charset="0"/>
                <a:ea typeface="Times New Roman" panose="02020603050405020304" pitchFamily="18" charset="0"/>
              </a:rPr>
              <a:t>реттілігін сақтай отырып </a:t>
            </a:r>
            <a:r>
              <a:rPr lang="kk-KZ" dirty="0">
                <a:latin typeface="Times New Roman" panose="02020603050405020304" pitchFamily="18" charset="0"/>
                <a:ea typeface="Times New Roman" panose="02020603050405020304" pitchFamily="18" charset="0"/>
              </a:rPr>
              <a:t>беріледі.</a:t>
            </a:r>
            <a:endParaRPr lang="ru-RU" dirty="0">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1400952" y="2584401"/>
            <a:ext cx="7192995" cy="307777"/>
          </a:xfrm>
          <a:prstGeom prst="rect">
            <a:avLst/>
          </a:prstGeom>
        </p:spPr>
        <p:txBody>
          <a:bodyPr wrap="none">
            <a:spAutoFit/>
          </a:bodyPr>
          <a:lstStyle/>
          <a:p>
            <a:r>
              <a:rPr lang="ru-RU" b="1" dirty="0" smtClean="0">
                <a:solidFill>
                  <a:schemeClr val="accent1">
                    <a:lumMod val="50000"/>
                  </a:schemeClr>
                </a:solidFill>
                <a:latin typeface="Times New Roman" panose="02020603050405020304" pitchFamily="18" charset="0"/>
                <a:cs typeface="Times New Roman" panose="02020603050405020304" pitchFamily="18" charset="0"/>
              </a:rPr>
              <a:t>3-ТАРАУ. ПЕДАГОГТЕРГЕ БІЛІКТІЛІК САНАТТАРЫН БЕРУ (РАСТАУ) ТӘРТІБІ</a:t>
            </a:r>
            <a:endParaRPr lang="ru-RU"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322907" y="2885897"/>
            <a:ext cx="11654828" cy="523220"/>
          </a:xfrm>
          <a:prstGeom prst="rect">
            <a:avLst/>
          </a:prstGeom>
        </p:spPr>
        <p:txBody>
          <a:bodyPr wrap="square">
            <a:spAutoFit/>
          </a:bodyPr>
          <a:lstStyle/>
          <a:p>
            <a:r>
              <a:rPr lang="kk-KZ" dirty="0">
                <a:latin typeface="Times New Roman" panose="02020603050405020304" pitchFamily="18" charset="0"/>
                <a:ea typeface="Times New Roman" panose="02020603050405020304" pitchFamily="18" charset="0"/>
              </a:rPr>
              <a:t>33. Біліктілік санаттарын берудің (растаудың) өтініш берілген біліктілік санатына сәйкестігі рәсімін жүргізу үшін әрбір пән бойынша немесе бағыт бойынша жеке Сараптама кеңесі (бұдан әрі – Сараптама кеңесі) құрылады</a:t>
            </a:r>
            <a:endParaRPr lang="ru-RU" dirty="0"/>
          </a:p>
        </p:txBody>
      </p:sp>
      <p:sp>
        <p:nvSpPr>
          <p:cNvPr id="8" name="Прямоугольник 7"/>
          <p:cNvSpPr/>
          <p:nvPr/>
        </p:nvSpPr>
        <p:spPr>
          <a:xfrm>
            <a:off x="-147873" y="3373770"/>
            <a:ext cx="12125608" cy="954107"/>
          </a:xfrm>
          <a:prstGeom prst="rect">
            <a:avLst/>
          </a:prstGeom>
        </p:spPr>
        <p:txBody>
          <a:bodyPr wrap="square">
            <a:spAutoFit/>
          </a:bodyPr>
          <a:lstStyle/>
          <a:p>
            <a:pPr marL="442913" indent="6350" algn="just"/>
            <a:r>
              <a:rPr lang="kk-KZ" dirty="0">
                <a:latin typeface="Times New Roman" panose="02020603050405020304" pitchFamily="18" charset="0"/>
                <a:ea typeface="Times New Roman" panose="02020603050405020304" pitchFamily="18" charset="0"/>
              </a:rPr>
              <a:t>34. Комиссия қызметтің нәтижелерін кешенді талдамалық қорытындылау үшін ұсынылған материалдарды осы Қағидаларға 7-қосымшаға сәйкес нысан бойынша біліктілік санаттарын беруге (растауға) педагогтің портфолиосын қабылдау-табыстау актісі бойынша жылына екі рет (тиісінше ағымдағы жылдың 5 мамырына және 5 қарашасына дейін) немесе білім беру саласындағы уәкілетті орган айқындаған мерзімдерде Сараптама кеңесінің қарауына жібереді. </a:t>
            </a:r>
            <a:endParaRPr lang="ru-RU" dirty="0">
              <a:effectLst/>
              <a:latin typeface="Times New Roman" panose="02020603050405020304" pitchFamily="18" charset="0"/>
              <a:ea typeface="Times New Roman" panose="02020603050405020304" pitchFamily="18" charset="0"/>
            </a:endParaRPr>
          </a:p>
        </p:txBody>
      </p:sp>
      <p:sp>
        <p:nvSpPr>
          <p:cNvPr id="9" name="Прямоугольник 8"/>
          <p:cNvSpPr/>
          <p:nvPr/>
        </p:nvSpPr>
        <p:spPr>
          <a:xfrm>
            <a:off x="322907" y="4266322"/>
            <a:ext cx="11654828" cy="738664"/>
          </a:xfrm>
          <a:prstGeom prst="rect">
            <a:avLst/>
          </a:prstGeom>
        </p:spPr>
        <p:txBody>
          <a:bodyPr wrap="square">
            <a:spAutoFit/>
          </a:bodyPr>
          <a:lstStyle/>
          <a:p>
            <a:pPr algn="just"/>
            <a:r>
              <a:rPr lang="kk-KZ" dirty="0">
                <a:latin typeface="Times New Roman" panose="02020603050405020304" pitchFamily="18" charset="0"/>
                <a:ea typeface="Times New Roman" panose="02020603050405020304" pitchFamily="18" charset="0"/>
              </a:rPr>
              <a:t>37. Сараптама кеңесі аттестатталушының қашықтықтан немесе күндізгі форматта қатысуымен әрбір пән бойынша немесе бағыт бойынша портфолионы жеке қарайды және бағалайды. Аттестатталушының қатысуымен портфолионы қарау 30 минуттан аспайды. Бұл ретте аудио немесе бейнежазба жүргізіледі. Аудио бейнежазба аттестаттау өткізген ұйымның архивінде кемінде бір жыл сақталады. </a:t>
            </a:r>
            <a:endParaRPr lang="ru-RU" dirty="0">
              <a:effectLst/>
              <a:latin typeface="Times New Roman" panose="02020603050405020304" pitchFamily="18" charset="0"/>
              <a:ea typeface="Times New Roman" panose="02020603050405020304" pitchFamily="18" charset="0"/>
            </a:endParaRPr>
          </a:p>
        </p:txBody>
      </p:sp>
      <p:sp>
        <p:nvSpPr>
          <p:cNvPr id="10" name="Прямоугольник 9"/>
          <p:cNvSpPr/>
          <p:nvPr/>
        </p:nvSpPr>
        <p:spPr>
          <a:xfrm>
            <a:off x="322907" y="4957165"/>
            <a:ext cx="11654828" cy="1384995"/>
          </a:xfrm>
          <a:prstGeom prst="rect">
            <a:avLst/>
          </a:prstGeom>
        </p:spPr>
        <p:txBody>
          <a:bodyPr wrap="square">
            <a:spAutoFit/>
          </a:bodyPr>
          <a:lstStyle/>
          <a:p>
            <a:r>
              <a:rPr lang="kk-KZ" dirty="0">
                <a:latin typeface="Times New Roman" panose="02020603050405020304" pitchFamily="18" charset="0"/>
                <a:ea typeface="Times New Roman" panose="02020603050405020304" pitchFamily="18" charset="0"/>
              </a:rPr>
              <a:t>38. Сараптама кеңесі осы Қағидаларға 10-қосымшаға сәйкес нысан бойынша біліктілік санаттарын беру (растау) үшін педагогтердің портфолиосын бағалау парақтарын және осы Қағидаларға 11-қосымшаға сәйкес нысан бойынша білім беру саласындағы уәкілетті орган айқындаған мерзімде (осы жылдың </a:t>
            </a:r>
            <a:r>
              <a:rPr lang="kk-KZ" dirty="0" smtClean="0">
                <a:latin typeface="Times New Roman" panose="02020603050405020304" pitchFamily="18" charset="0"/>
                <a:ea typeface="Times New Roman" panose="02020603050405020304" pitchFamily="18" charset="0"/>
              </a:rPr>
              <a:t>5 </a:t>
            </a:r>
            <a:r>
              <a:rPr lang="kk-KZ" dirty="0">
                <a:latin typeface="Times New Roman" panose="02020603050405020304" pitchFamily="18" charset="0"/>
                <a:ea typeface="Times New Roman" panose="02020603050405020304" pitchFamily="18" charset="0"/>
              </a:rPr>
              <a:t>маусымына және 5 желтоқсанына дейін) немесе білім беру саласындағы уәкілетті орган айқындаған мерзімдерде Комиссияға немесе әрбір </a:t>
            </a:r>
            <a:r>
              <a:rPr lang="kk-KZ" dirty="0" smtClean="0">
                <a:latin typeface="Times New Roman" panose="02020603050405020304" pitchFamily="18" charset="0"/>
                <a:ea typeface="Times New Roman" panose="02020603050405020304" pitchFamily="18" charset="0"/>
              </a:rPr>
              <a:t> </a:t>
            </a:r>
            <a:r>
              <a:rPr lang="kk-KZ" dirty="0">
                <a:latin typeface="Times New Roman" panose="02020603050405020304" pitchFamily="18" charset="0"/>
                <a:ea typeface="Times New Roman" panose="02020603050405020304" pitchFamily="18" charset="0"/>
              </a:rPr>
              <a:t>педагогтің цифрлық профиліндегі ақпараттық жүйеге әрбір педагог бойынша өтініш берілген біліктілік санатына сәйкестік/сәйкессіздік туралы, бір деңгейге төмен сәйкестік туралы қызмет нәтижелерін кешенді талдамалық жинақтаудың қорытындылары бойынша ұсынымдар жібереді. </a:t>
            </a:r>
            <a:endParaRPr lang="ru-RU" dirty="0">
              <a:latin typeface="Times New Roman" panose="02020603050405020304" pitchFamily="18" charset="0"/>
              <a:ea typeface="Times New Roman" panose="02020603050405020304" pitchFamily="18" charset="0"/>
            </a:endParaRPr>
          </a:p>
          <a:p>
            <a:pPr algn="just"/>
            <a:r>
              <a:rPr lang="kk-KZ" b="1" dirty="0">
                <a:latin typeface="Times New Roman" panose="02020603050405020304" pitchFamily="18" charset="0"/>
                <a:ea typeface="Times New Roman" panose="02020603050405020304" pitchFamily="18" charset="0"/>
              </a:rPr>
              <a:t>Портфолио талаптарға сәйкес келмеген жағдайда педагог келесі кезеңге – ПББ өтпейді.</a:t>
            </a:r>
            <a:endParaRPr lang="ru-RU" b="1" dirty="0">
              <a:effectLst/>
              <a:latin typeface="Times New Roman" panose="02020603050405020304" pitchFamily="18" charset="0"/>
              <a:ea typeface="Times New Roman" panose="02020603050405020304" pitchFamily="18" charset="0"/>
            </a:endParaRPr>
          </a:p>
        </p:txBody>
      </p:sp>
      <p:pic>
        <p:nvPicPr>
          <p:cNvPr id="11" name="Рисунок 10"/>
          <p:cNvPicPr>
            <a:picLocks noChangeAspect="1"/>
          </p:cNvPicPr>
          <p:nvPr/>
        </p:nvPicPr>
        <p:blipFill>
          <a:blip r:embed="rId2"/>
          <a:stretch>
            <a:fillRect/>
          </a:stretch>
        </p:blipFill>
        <p:spPr>
          <a:xfrm>
            <a:off x="11087028" y="43579"/>
            <a:ext cx="1104972" cy="972947"/>
          </a:xfrm>
          <a:prstGeom prst="rect">
            <a:avLst/>
          </a:prstGeom>
        </p:spPr>
      </p:pic>
    </p:spTree>
    <p:extLst>
      <p:ext uri="{BB962C8B-B14F-4D97-AF65-F5344CB8AC3E}">
        <p14:creationId xmlns="" xmlns:p14="http://schemas.microsoft.com/office/powerpoint/2010/main" val="3725522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04523" y="179746"/>
            <a:ext cx="9325069" cy="307777"/>
          </a:xfrm>
          <a:prstGeom prst="rect">
            <a:avLst/>
          </a:prstGeom>
        </p:spPr>
        <p:txBody>
          <a:bodyPr wrap="square">
            <a:spAutoFit/>
          </a:bodyPr>
          <a:lstStyle/>
          <a:p>
            <a:pPr indent="450215" algn="ctr"/>
            <a:r>
              <a:rPr lang="kk-KZ" b="1" dirty="0" smtClean="0">
                <a:solidFill>
                  <a:schemeClr val="accent1">
                    <a:lumMod val="50000"/>
                  </a:schemeClr>
                </a:solidFill>
                <a:latin typeface="Times New Roman" panose="02020603050405020304" pitchFamily="18" charset="0"/>
                <a:ea typeface="Times New Roman" panose="02020603050405020304" pitchFamily="18" charset="0"/>
              </a:rPr>
              <a:t>1-ПАРАГРАФ. ПЕДАГОГТЕРГЕ КЕЗЕКТІ БІЛІКТІЛІК САНАТТАРЫН БЕРУ ТӘРТІБІ</a:t>
            </a:r>
            <a:endParaRPr lang="ru-RU" sz="12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72016" y="522373"/>
            <a:ext cx="11579382" cy="6437660"/>
          </a:xfrm>
          <a:prstGeom prst="rect">
            <a:avLst/>
          </a:prstGeom>
        </p:spPr>
        <p:txBody>
          <a:bodyPr wrap="square">
            <a:spAutoFit/>
          </a:bodyPr>
          <a:lstStyle/>
          <a:p>
            <a:pPr algn="just"/>
            <a:r>
              <a:rPr lang="kk-KZ" dirty="0">
                <a:latin typeface="Times New Roman" panose="02020603050405020304" pitchFamily="18" charset="0"/>
                <a:ea typeface="Times New Roman" panose="02020603050405020304" pitchFamily="18" charset="0"/>
                <a:cs typeface="Times New Roman" panose="02020603050405020304" pitchFamily="18" charset="0"/>
              </a:rPr>
              <a:t>39. Біліктілік санатын кезекті беруге:</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cs typeface="Times New Roman" panose="02020603050405020304" pitchFamily="18" charset="0"/>
              </a:rPr>
              <a:t>«педагог-тағылымдамашы» біліктілік санатына:</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cs typeface="Times New Roman" panose="02020603050405020304" pitchFamily="18" charset="0"/>
              </a:rPr>
              <a:t>тиісті бейіні бойынша педагогикалық немесе өзге де кәсіптік білімі бар немесе қайта даярлау курстарынан өткен, педагогикалық қызметке алғаш рет кіріскен, сондай-ақ, білім беру ұйымдарында педагогтің бос немесе уақытша бос лауазымына орналасуға конкурс жарияланғанға дейін соңғы бес жыл ішінде педагогикалық (оқытушылық) қызметті жүзеге асырмаған, Ұлттық біліктілік тестілеуінен табысты өткен тұлғалар.</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cs typeface="Times New Roman" panose="02020603050405020304" pitchFamily="18" charset="0"/>
              </a:rPr>
              <a:t>«Педагог-тағылымдамашы» біліктілік санаты Қазақстан Республикасы Білім және ғылым министрінің 2020 жылғы 24 сәуірдегі №160 бұйрығына (нормативтік құқықтық актілерді мемлекеттік тіркеу тізілімінде № 142192 болып тіркелген) сәйкес педагог кәсібіне кіріспе бағдарламасы аяқталғанға дейін бір оқу жылына беріледі.</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kk-KZ" dirty="0">
                <a:latin typeface="Times New Roman" panose="02020603050405020304" pitchFamily="18" charset="0"/>
                <a:ea typeface="Times New Roman" panose="02020603050405020304" pitchFamily="18" charset="0"/>
                <a:cs typeface="Times New Roman" panose="02020603050405020304" pitchFamily="18" charset="0"/>
              </a:rPr>
              <a:t>Педагог-тағылымдамашыға бір оқу жылы кезеңіне тәлімгерлікті жүзеге асыратын педагог бекітіледі.</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kk-KZ" dirty="0">
                <a:latin typeface="Times New Roman" panose="02020603050405020304" pitchFamily="18" charset="0"/>
                <a:ea typeface="Times New Roman" panose="02020603050405020304" pitchFamily="18" charset="0"/>
                <a:cs typeface="Times New Roman" panose="02020603050405020304" pitchFamily="18" charset="0"/>
              </a:rPr>
              <a:t>Педагог кәсібіне кіріспе бағдарламасы аяқталғаннан кейін педагог-тағылымдамашы қызмет нәтижелері туралы есеп дайындайды, сабақтарды көрсетеді, талдайды, (Lesson Study) лессон стади сабаққа зерттеу жүргізеді, (Action Research) экшн рисёрч әдісін қолданады. Педагог-тәлімгер бағдарлама нәтижелері бойынша педагог-тағылымдамашыға ұсыныс дайындайды.</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kk-KZ" dirty="0">
                <a:latin typeface="Times New Roman" panose="02020603050405020304" pitchFamily="18" charset="0"/>
                <a:ea typeface="Times New Roman" panose="02020603050405020304" pitchFamily="18" charset="0"/>
                <a:cs typeface="Times New Roman" panose="02020603050405020304" pitchFamily="18" charset="0"/>
              </a:rPr>
              <a:t>Педагог кәсібіне кіріспе бағдарламаны аяқтау және педагог-тәлімгердің оң ұсынымы қорытындысы бойынша білім беру ұйымының педагогикалық кеңесі педагог-тағылымдамашыға «педагог» біліктілік санатын беру туралы шешім шығарады. Біліктілік санатын бергеннен кейін педагогпен бір күнтізбелік жылға еңбек шарты жасалады. Кейінгі еңбек қатынастары еңбек заңнамасы шеңберінде ресімделеді.</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spcAft>
                <a:spcPts val="1000"/>
              </a:spcAft>
            </a:pPr>
            <a:r>
              <a:rPr lang="kk-KZ" b="1" dirty="0" smtClean="0">
                <a:latin typeface="Times New Roman" panose="02020603050405020304" pitchFamily="18" charset="0"/>
                <a:ea typeface="Calibri" panose="020F0502020204030204" pitchFamily="34" charset="0"/>
                <a:cs typeface="Times New Roman" panose="02020603050405020304" pitchFamily="18" charset="0"/>
              </a:rPr>
              <a:t>«</a:t>
            </a:r>
            <a:r>
              <a:rPr lang="kk-KZ" b="1" dirty="0">
                <a:latin typeface="Times New Roman" panose="02020603050405020304" pitchFamily="18" charset="0"/>
                <a:ea typeface="Calibri" panose="020F0502020204030204" pitchFamily="34" charset="0"/>
                <a:cs typeface="Times New Roman" panose="02020603050405020304" pitchFamily="18" charset="0"/>
              </a:rPr>
              <a:t>педагог» біліктілік </a:t>
            </a:r>
            <a:r>
              <a:rPr lang="kk-KZ" b="1" dirty="0" smtClean="0">
                <a:latin typeface="Times New Roman" panose="02020603050405020304" pitchFamily="18" charset="0"/>
                <a:ea typeface="Calibri" panose="020F0502020204030204" pitchFamily="34" charset="0"/>
                <a:cs typeface="Times New Roman" panose="02020603050405020304" pitchFamily="18" charset="0"/>
              </a:rPr>
              <a:t>санатына</a:t>
            </a:r>
            <a:r>
              <a:rPr lang="kk-KZ" dirty="0" smtClean="0">
                <a:latin typeface="Times New Roman" panose="02020603050405020304" pitchFamily="18" charset="0"/>
                <a:ea typeface="Calibri" panose="020F0502020204030204" pitchFamily="34" charset="0"/>
                <a:cs typeface="Times New Roman" panose="02020603050405020304" pitchFamily="18" charset="0"/>
              </a:rPr>
              <a:t>:</a:t>
            </a:r>
            <a:r>
              <a:rPr lang="kk-KZ" sz="1200" dirty="0" smtClean="0">
                <a:latin typeface="Times New Roman" panose="02020603050405020304" pitchFamily="18" charset="0"/>
                <a:ea typeface="Times New Roman" panose="02020603050405020304" pitchFamily="18" charset="0"/>
                <a:cs typeface="Times New Roman" panose="02020603050405020304" pitchFamily="18" charset="0"/>
              </a:rPr>
              <a:t>тиісті </a:t>
            </a:r>
            <a:r>
              <a:rPr lang="kk-KZ" sz="1200" dirty="0">
                <a:latin typeface="Times New Roman" panose="02020603050405020304" pitchFamily="18" charset="0"/>
                <a:ea typeface="Times New Roman" panose="02020603050405020304" pitchFamily="18" charset="0"/>
                <a:cs typeface="Times New Roman" panose="02020603050405020304" pitchFamily="18" charset="0"/>
              </a:rPr>
              <a:t>бейін бойынша педагогикалық немесе өзге де кәсіптік білімі бар немесе қайта даярлау курстарынан өткен, «педагог-тағылымдамашы» санатына қойылатын талаптарға сәйкес келетін және тиісті бейін бойынша кемінде 1 жыл педагогикалық өтілі бар адамдар;  </a:t>
            </a:r>
            <a:r>
              <a:rPr lang="kk-KZ" sz="1200" dirty="0" smtClean="0">
                <a:latin typeface="Times New Roman" panose="02020603050405020304" pitchFamily="18" charset="0"/>
                <a:ea typeface="Times New Roman" panose="02020603050405020304" pitchFamily="18" charset="0"/>
                <a:cs typeface="Times New Roman" panose="02020603050405020304" pitchFamily="18" charset="0"/>
              </a:rPr>
              <a:t>                                                                                                                                                                                                                                                     тиісті </a:t>
            </a:r>
            <a:r>
              <a:rPr lang="kk-KZ" sz="1200" dirty="0">
                <a:latin typeface="Times New Roman" panose="02020603050405020304" pitchFamily="18" charset="0"/>
                <a:ea typeface="Times New Roman" panose="02020603050405020304" pitchFamily="18" charset="0"/>
                <a:cs typeface="Times New Roman" panose="02020603050405020304" pitchFamily="18" charset="0"/>
              </a:rPr>
              <a:t>бейін бойынша педагогикалық немесе өзге де кәсіптік білімі бар немесе қайта даярлау курстарынан өткен адамдар, бастапқыда «педагог-тағылымдамашы» санатын беруге ұсынылатын, Ұлттық біліктілік тестілеуінен сәтті өткен </a:t>
            </a:r>
            <a:r>
              <a:rPr lang="kk-KZ" sz="1200" dirty="0" smtClean="0">
                <a:latin typeface="Times New Roman" panose="02020603050405020304" pitchFamily="18" charset="0"/>
                <a:ea typeface="Times New Roman" panose="02020603050405020304" pitchFamily="18" charset="0"/>
                <a:cs typeface="Times New Roman" panose="02020603050405020304" pitchFamily="18" charset="0"/>
              </a:rPr>
              <a:t>адамдарды, </a:t>
            </a:r>
            <a:r>
              <a:rPr lang="kk-KZ" sz="1200" dirty="0">
                <a:latin typeface="Times New Roman" panose="02020603050405020304" pitchFamily="18" charset="0"/>
                <a:ea typeface="Times New Roman" panose="02020603050405020304" pitchFamily="18" charset="0"/>
                <a:cs typeface="Times New Roman" panose="02020603050405020304" pitchFamily="18" charset="0"/>
              </a:rPr>
              <a:t>оның ішінде:</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sz="1200" dirty="0">
                <a:latin typeface="Times New Roman" panose="02020603050405020304" pitchFamily="18" charset="0"/>
                <a:ea typeface="Times New Roman" panose="02020603050405020304" pitchFamily="18" charset="0"/>
                <a:cs typeface="Times New Roman" panose="02020603050405020304" pitchFamily="18" charset="0"/>
              </a:rPr>
              <a:t>- педагогикалық лауазымдағы жұмысын қайта бастаған (тиісті бейін бойынша жалпы педагогикалық өтілі 1 жылдан кем емес 5 жылдан аспайтын педагогикалық лауазымға қайта бастау мерзімі) және біліктілік санаты жоқ;</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sz="1200" dirty="0">
                <a:latin typeface="Times New Roman" panose="02020603050405020304" pitchFamily="18" charset="0"/>
                <a:ea typeface="Times New Roman" panose="02020603050405020304" pitchFamily="18" charset="0"/>
                <a:cs typeface="Times New Roman" panose="02020603050405020304" pitchFamily="18" charset="0"/>
              </a:rPr>
              <a:t>- білім беру ұйымдарына білім беру саласындағы уәкілетті органнан, білім беру басқармасы органдарынан, әдістемелік кабинеттерден, біліктілікті арттыру институттарынан, жоғары оқу орындарынан ауысқан;</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sz="1200" dirty="0">
                <a:latin typeface="Times New Roman" panose="02020603050405020304" pitchFamily="18" charset="0"/>
                <a:ea typeface="Times New Roman" panose="02020603050405020304" pitchFamily="18" charset="0"/>
                <a:cs typeface="Times New Roman" panose="02020603050405020304" pitchFamily="18" charset="0"/>
              </a:rPr>
              <a:t>- Қазақстан Республикасынан тыс жерлерде мамандығы бойынша оқуда (тағылымдамада) болған;</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sz="1200" dirty="0">
                <a:latin typeface="Times New Roman" panose="02020603050405020304" pitchFamily="18" charset="0"/>
                <a:ea typeface="Times New Roman" panose="02020603050405020304" pitchFamily="18" charset="0"/>
                <a:cs typeface="Times New Roman" panose="02020603050405020304" pitchFamily="18" charset="0"/>
              </a:rPr>
              <a:t>- тиісті бейін бойынша педагогикалық қызметті жүзеге асырған және Қазақстан Республикасына жақын және алыс шет елдерден келген;</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sz="1200" dirty="0">
                <a:latin typeface="Times New Roman" panose="02020603050405020304" pitchFamily="18" charset="0"/>
                <a:ea typeface="Times New Roman" panose="02020603050405020304" pitchFamily="18" charset="0"/>
                <a:cs typeface="Times New Roman" panose="02020603050405020304" pitchFamily="18" charset="0"/>
              </a:rPr>
              <a:t>- тиісті бейін бойынша педагогикалық немесе өзге де кәсіптік білімі бар немесе қайта даярлау курстарынан өткен, білім беру ұйымдарына педагог ретінде 2022 жылғы 1 қаңтарды қоса алғандағы мерзімде қабылданған, біліктілік санаты жоқ адамдар;</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kk-KZ" sz="1200" dirty="0">
                <a:latin typeface="Times New Roman" panose="02020603050405020304" pitchFamily="18" charset="0"/>
                <a:ea typeface="Times New Roman" panose="02020603050405020304" pitchFamily="18" charset="0"/>
                <a:cs typeface="Times New Roman" panose="02020603050405020304" pitchFamily="18" charset="0"/>
              </a:rPr>
              <a:t>- қосымша білім беру жүйесінде 5 және одан да көп жыл кәсіби өтілі бар адамдар.</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kk-KZ" sz="1200" dirty="0">
                <a:latin typeface="Times New Roman" panose="02020603050405020304" pitchFamily="18" charset="0"/>
                <a:ea typeface="Times New Roman" panose="02020603050405020304" pitchFamily="18" charset="0"/>
                <a:cs typeface="Times New Roman" panose="02020603050405020304" pitchFamily="18" charset="0"/>
              </a:rPr>
              <a:t>Техникалық және кәсіптік, орта білімнен кейінгі білім беру ұйымдарында арнайы пәндер бойынша педагогтер және бейіні бойынша кемінде 2 жыл өндірістік өтілі бар өндірістік оқыту шеберлері лауазымдарына алғаш рет педагогикалық қызметке кіріскен педагогтер Ұлттық біліктілік тестілеуінен өтпестен </a:t>
            </a:r>
            <a:r>
              <a:rPr lang="kk-KZ" sz="1200" b="1" dirty="0">
                <a:latin typeface="Times New Roman" panose="02020603050405020304" pitchFamily="18" charset="0"/>
                <a:ea typeface="Times New Roman" panose="02020603050405020304" pitchFamily="18" charset="0"/>
                <a:cs typeface="Times New Roman" panose="02020603050405020304" pitchFamily="18" charset="0"/>
              </a:rPr>
              <a:t>«педагог» біліктілік санатын алады</a:t>
            </a:r>
            <a:r>
              <a:rPr lang="kk-KZ" sz="1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1177562" y="40908"/>
            <a:ext cx="1014438" cy="893230"/>
          </a:xfrm>
          <a:prstGeom prst="rect">
            <a:avLst/>
          </a:prstGeom>
        </p:spPr>
      </p:pic>
    </p:spTree>
    <p:extLst>
      <p:ext uri="{BB962C8B-B14F-4D97-AF65-F5344CB8AC3E}">
        <p14:creationId xmlns="" xmlns:p14="http://schemas.microsoft.com/office/powerpoint/2010/main" val="3188142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7117" y="398352"/>
            <a:ext cx="10284736" cy="3293209"/>
          </a:xfrm>
          <a:prstGeom prst="rect">
            <a:avLst/>
          </a:prstGeom>
        </p:spPr>
        <p:txBody>
          <a:bodyPr wrap="square">
            <a:spAutoFit/>
          </a:bodyPr>
          <a:lstStyle/>
          <a:p>
            <a:pPr algn="just"/>
            <a:r>
              <a:rPr lang="kk-KZ" sz="1600" dirty="0">
                <a:latin typeface="Times New Roman" panose="02020603050405020304" pitchFamily="18" charset="0"/>
                <a:ea typeface="Times New Roman" panose="02020603050405020304" pitchFamily="18" charset="0"/>
              </a:rPr>
              <a:t>2) </a:t>
            </a:r>
            <a:r>
              <a:rPr lang="kk-KZ" sz="1600" b="1" dirty="0">
                <a:latin typeface="Times New Roman" panose="02020603050405020304" pitchFamily="18" charset="0"/>
                <a:ea typeface="Times New Roman" panose="02020603050405020304" pitchFamily="18" charset="0"/>
              </a:rPr>
              <a:t>«педагог-модератор» </a:t>
            </a:r>
            <a:r>
              <a:rPr lang="kk-KZ" sz="1600" dirty="0">
                <a:latin typeface="Times New Roman" panose="02020603050405020304" pitchFamily="18" charset="0"/>
                <a:ea typeface="Times New Roman" panose="02020603050405020304" pitchFamily="18" charset="0"/>
              </a:rPr>
              <a:t>біліктілік санатына:</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тиісті </a:t>
            </a:r>
            <a:r>
              <a:rPr lang="kk-KZ" sz="1600" dirty="0">
                <a:latin typeface="Times New Roman" panose="02020603050405020304" pitchFamily="18" charset="0"/>
                <a:ea typeface="Times New Roman" panose="02020603050405020304" pitchFamily="18" charset="0"/>
              </a:rPr>
              <a:t>бейіні бойынша педагогикалық немесе өзге де кәсіптік білімі бар адамдар, сондай-ақ қайта даярлау курстарынан өткен адамдар, мынадай кәсіби құзыреттерге сәйкес келетін кемінде екі жыл педагогикалық өтілі бар адамдар:</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a:t>
            </a:r>
            <a:r>
              <a:rPr lang="kk-KZ" sz="1600" dirty="0">
                <a:latin typeface="Times New Roman" panose="02020603050405020304" pitchFamily="18" charset="0"/>
                <a:ea typeface="Times New Roman" panose="02020603050405020304" pitchFamily="18" charset="0"/>
              </a:rPr>
              <a:t>педагог» біліктілік санатының жалпы талаптарына сәйкес келеді, бұдан басқа:</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оқытудың </a:t>
            </a:r>
            <a:r>
              <a:rPr lang="kk-KZ" sz="1600" dirty="0">
                <a:latin typeface="Times New Roman" panose="02020603050405020304" pitchFamily="18" charset="0"/>
                <a:ea typeface="Times New Roman" panose="02020603050405020304" pitchFamily="18" charset="0"/>
              </a:rPr>
              <a:t>инновациялық нысандарын, әдістері мен құралдарын қолданады; </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кәсіби </a:t>
            </a:r>
            <a:r>
              <a:rPr lang="kk-KZ" sz="1600" dirty="0">
                <a:latin typeface="Times New Roman" panose="02020603050405020304" pitchFamily="18" charset="0"/>
                <a:ea typeface="Times New Roman" panose="02020603050405020304" pitchFamily="18" charset="0"/>
              </a:rPr>
              <a:t>шеберлік конкурсының қатысушысы немесе жүлдегері немесе жеңімпазы болып табылады немесе білім беру саласындағы уәкілетті орган бекіткен тізбеге сәйкес білім беру ұйымының, ауданның (облыстық маңызы бар қаланың) деңгейінде олимпиадаларға, конкурстарға, жарыстарға қатысушы немесе жүлдегер немесе жеңімпаз оқушылары бар;</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Сабақты </a:t>
            </a:r>
            <a:r>
              <a:rPr lang="kk-KZ" sz="1600" dirty="0">
                <a:latin typeface="Times New Roman" panose="02020603050405020304" pitchFamily="18" charset="0"/>
                <a:ea typeface="Times New Roman" panose="02020603050405020304" pitchFamily="18" charset="0"/>
              </a:rPr>
              <a:t>зерттеу жүргізеді, оның ішінде </a:t>
            </a:r>
            <a:r>
              <a:rPr lang="kk-KZ" sz="1600" b="1" dirty="0">
                <a:latin typeface="Times New Roman" panose="02020603050405020304" pitchFamily="18" charset="0"/>
                <a:ea typeface="Times New Roman" panose="02020603050405020304" pitchFamily="18" charset="0"/>
              </a:rPr>
              <a:t>(</a:t>
            </a:r>
            <a:r>
              <a:rPr lang="kk-KZ" sz="1600" dirty="0">
                <a:latin typeface="Times New Roman" panose="02020603050405020304" pitchFamily="18" charset="0"/>
                <a:ea typeface="Times New Roman" panose="02020603050405020304" pitchFamily="18" charset="0"/>
              </a:rPr>
              <a:t>Lesson Study) лессон стади, (Action Research) экшн рисёрч әдісін қолданады;</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сабақ </a:t>
            </a:r>
            <a:r>
              <a:rPr lang="kk-KZ" sz="1600" dirty="0">
                <a:latin typeface="Times New Roman" panose="02020603050405020304" pitchFamily="18" charset="0"/>
                <a:ea typeface="Times New Roman" panose="02020603050405020304" pitchFamily="18" charset="0"/>
              </a:rPr>
              <a:t>рефлексиясын жүргізеді, өткізілген сабақтарға әріптестерінің оң пікірлеріне ие; </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697117" y="3573866"/>
            <a:ext cx="10836998" cy="3046988"/>
          </a:xfrm>
          <a:prstGeom prst="rect">
            <a:avLst/>
          </a:prstGeom>
        </p:spPr>
        <p:txBody>
          <a:bodyPr wrap="square">
            <a:spAutoFit/>
          </a:bodyPr>
          <a:lstStyle/>
          <a:p>
            <a:pPr algn="just"/>
            <a:r>
              <a:rPr lang="kk-KZ" sz="1600" dirty="0">
                <a:latin typeface="Times New Roman" panose="02020603050405020304" pitchFamily="18" charset="0"/>
                <a:ea typeface="Times New Roman" panose="02020603050405020304" pitchFamily="18" charset="0"/>
              </a:rPr>
              <a:t>3) </a:t>
            </a:r>
            <a:r>
              <a:rPr lang="kk-KZ" sz="1600" b="1" dirty="0">
                <a:latin typeface="Times New Roman" panose="02020603050405020304" pitchFamily="18" charset="0"/>
                <a:ea typeface="Times New Roman" panose="02020603050405020304" pitchFamily="18" charset="0"/>
              </a:rPr>
              <a:t>«педагог-сарапшы» </a:t>
            </a:r>
            <a:r>
              <a:rPr lang="kk-KZ" sz="1600" dirty="0">
                <a:latin typeface="Times New Roman" panose="02020603050405020304" pitchFamily="18" charset="0"/>
                <a:ea typeface="Times New Roman" panose="02020603050405020304" pitchFamily="18" charset="0"/>
              </a:rPr>
              <a:t>біліктілік санатына:</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тиісті </a:t>
            </a:r>
            <a:r>
              <a:rPr lang="kk-KZ" sz="1600" dirty="0">
                <a:latin typeface="Times New Roman" panose="02020603050405020304" pitchFamily="18" charset="0"/>
                <a:ea typeface="Times New Roman" panose="02020603050405020304" pitchFamily="18" charset="0"/>
              </a:rPr>
              <a:t>бейіні бойынша педагогикалық немесе өзге де кәсіптік білімі бар адамдар, сондай-ақ қайта даярлау курстарынан өткен адамдар, мынадай кәсіби құзыреттерге сәйкес келетін, кемінде үш жыл педагогикалық өтілі бар адамдар:</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a:t>
            </a:r>
            <a:r>
              <a:rPr lang="kk-KZ" sz="1600" dirty="0">
                <a:latin typeface="Times New Roman" panose="02020603050405020304" pitchFamily="18" charset="0"/>
                <a:ea typeface="Times New Roman" panose="02020603050405020304" pitchFamily="18" charset="0"/>
              </a:rPr>
              <a:t>педагог-модератор» біліктілік санатының жалпы талаптарына сәйкес келеді, бұдан басқа:</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ұйымдастырылған </a:t>
            </a:r>
            <a:r>
              <a:rPr lang="kk-KZ" sz="1600" dirty="0">
                <a:latin typeface="Times New Roman" panose="02020603050405020304" pitchFamily="18" charset="0"/>
                <a:ea typeface="Times New Roman" panose="02020603050405020304" pitchFamily="18" charset="0"/>
              </a:rPr>
              <a:t>оқу қызметін, оқу-тәрбие процесін талдау дағдыларын меңгерген;</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өзінің </a:t>
            </a:r>
            <a:r>
              <a:rPr lang="kk-KZ" sz="1600" dirty="0">
                <a:latin typeface="Times New Roman" panose="02020603050405020304" pitchFamily="18" charset="0"/>
                <a:ea typeface="Times New Roman" panose="02020603050405020304" pitchFamily="18" charset="0"/>
              </a:rPr>
              <a:t>және білім беру ұйымы деңгейінде әріптестерінің кәсіби даму басымдықтарын сындарлы анықтайды; </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кәсіби шеберлік конкурсының қатысушысы немесе жүлдегері немесе жеңімпазы болып табылады немесе білім беру саласындағы уәкілетті орган бекіткен тізбеге сәйкес аудан (облыстық маңызы бар қала) деңгейінде олимпиадаларға, конкурстарға, жарыстарға, облыс деңгейінде конкурстарға, жарыстарға қатысушы немесе жүлдегер немесе жеңімпаз оқушылары бар;</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Сабақты </a:t>
            </a:r>
            <a:r>
              <a:rPr lang="kk-KZ" sz="1600" dirty="0">
                <a:latin typeface="Times New Roman" panose="02020603050405020304" pitchFamily="18" charset="0"/>
                <a:ea typeface="Times New Roman" panose="02020603050405020304" pitchFamily="18" charset="0"/>
              </a:rPr>
              <a:t>зерттеу жүргізеді, оның ішінде </a:t>
            </a:r>
            <a:r>
              <a:rPr lang="kk-KZ" sz="1600" b="1" dirty="0">
                <a:latin typeface="Times New Roman" panose="02020603050405020304" pitchFamily="18" charset="0"/>
                <a:ea typeface="Times New Roman" panose="02020603050405020304" pitchFamily="18" charset="0"/>
              </a:rPr>
              <a:t>(</a:t>
            </a:r>
            <a:r>
              <a:rPr lang="kk-KZ" sz="1600" dirty="0">
                <a:latin typeface="Times New Roman" panose="02020603050405020304" pitchFamily="18" charset="0"/>
                <a:ea typeface="Times New Roman" panose="02020603050405020304" pitchFamily="18" charset="0"/>
              </a:rPr>
              <a:t>Lesson Study) лессон стади, (Action Research) экшн рисёрч әдісін қолданады;</a:t>
            </a:r>
            <a:endParaRPr lang="ru-RU" sz="1600" dirty="0">
              <a:latin typeface="Times New Roman" panose="02020603050405020304" pitchFamily="18" charset="0"/>
              <a:ea typeface="Times New Roman" panose="02020603050405020304" pitchFamily="18" charset="0"/>
            </a:endParaRPr>
          </a:p>
          <a:p>
            <a:pPr algn="just"/>
            <a:r>
              <a:rPr lang="kk-KZ" sz="1600" dirty="0" smtClean="0">
                <a:latin typeface="Times New Roman" panose="02020603050405020304" pitchFamily="18" charset="0"/>
                <a:ea typeface="Times New Roman" panose="02020603050405020304" pitchFamily="18" charset="0"/>
              </a:rPr>
              <a:t>- сабақтар </a:t>
            </a:r>
            <a:r>
              <a:rPr lang="kk-KZ" sz="1600" dirty="0">
                <a:latin typeface="Times New Roman" panose="02020603050405020304" pitchFamily="18" charset="0"/>
                <a:ea typeface="Times New Roman" panose="02020603050405020304" pitchFamily="18" charset="0"/>
              </a:rPr>
              <a:t>рефлексиясын жүргізеді, өткізген сабақтарына әдіскерлер мен  педагогтердің оң пікірлерінің бар болуы;</a:t>
            </a:r>
            <a:endParaRPr lang="ru-RU" sz="16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1144816" y="109919"/>
            <a:ext cx="969170" cy="853371"/>
          </a:xfrm>
          <a:prstGeom prst="rect">
            <a:avLst/>
          </a:prstGeom>
        </p:spPr>
      </p:pic>
    </p:spTree>
    <p:extLst>
      <p:ext uri="{BB962C8B-B14F-4D97-AF65-F5344CB8AC3E}">
        <p14:creationId xmlns="" xmlns:p14="http://schemas.microsoft.com/office/powerpoint/2010/main" val="2430625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7405" y="652944"/>
            <a:ext cx="11651810" cy="5478423"/>
          </a:xfrm>
          <a:prstGeom prst="rect">
            <a:avLst/>
          </a:prstGeom>
        </p:spPr>
        <p:txBody>
          <a:bodyPr wrap="square">
            <a:spAutoFit/>
          </a:bodyPr>
          <a:lstStyle/>
          <a:p>
            <a:pPr indent="450215" algn="just"/>
            <a:r>
              <a:rPr lang="kk-KZ" dirty="0">
                <a:latin typeface="Times New Roman" panose="02020603050405020304" pitchFamily="18" charset="0"/>
                <a:ea typeface="Times New Roman" panose="02020603050405020304" pitchFamily="18" charset="0"/>
              </a:rPr>
              <a:t>4) </a:t>
            </a:r>
            <a:r>
              <a:rPr lang="kk-KZ" b="1" dirty="0">
                <a:latin typeface="Times New Roman" panose="02020603050405020304" pitchFamily="18" charset="0"/>
                <a:ea typeface="Times New Roman" panose="02020603050405020304" pitchFamily="18" charset="0"/>
              </a:rPr>
              <a:t>«педагог-зерттеуші» </a:t>
            </a:r>
            <a:r>
              <a:rPr lang="kk-KZ" dirty="0">
                <a:latin typeface="Times New Roman" panose="02020603050405020304" pitchFamily="18" charset="0"/>
                <a:ea typeface="Times New Roman" panose="02020603050405020304" pitchFamily="18" charset="0"/>
              </a:rPr>
              <a:t>біліктілік санатына:</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тиісті </a:t>
            </a:r>
            <a:r>
              <a:rPr lang="kk-KZ" dirty="0">
                <a:latin typeface="Times New Roman" panose="02020603050405020304" pitchFamily="18" charset="0"/>
                <a:ea typeface="Times New Roman" panose="02020603050405020304" pitchFamily="18" charset="0"/>
              </a:rPr>
              <a:t>бейіні бойынша жоғары немесе жоғары оқу орнынан кейінгі педагогикалық немесе өзге де кәсіптік білімі, мынадай кәсіби құзыреттерге сәйкес келетін, кемінде бес жыл педагогикалық өтілі бар адамдар: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a:t>
            </a:r>
            <a:r>
              <a:rPr lang="kk-KZ" dirty="0">
                <a:latin typeface="Times New Roman" panose="02020603050405020304" pitchFamily="18" charset="0"/>
                <a:ea typeface="Times New Roman" panose="02020603050405020304" pitchFamily="18" charset="0"/>
              </a:rPr>
              <a:t>педагог-сарапшы» біліктілік санатының жалпы талаптарына сәйкес келеді, бұдан басқа: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сабақты </a:t>
            </a:r>
            <a:r>
              <a:rPr lang="kk-KZ" dirty="0">
                <a:latin typeface="Times New Roman" panose="02020603050405020304" pitchFamily="18" charset="0"/>
                <a:ea typeface="Times New Roman" panose="02020603050405020304" pitchFamily="18" charset="0"/>
              </a:rPr>
              <a:t>зерттеу және бағалау құралдарын әзірлеу дағдыларын меңгерген;</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алушылардың зерттеушілік дағдыларын дамытуды қамтамасыз етеді;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облыс</a:t>
            </a:r>
            <a:r>
              <a:rPr lang="kk-KZ" dirty="0">
                <a:latin typeface="Times New Roman" panose="02020603050405020304" pitchFamily="18" charset="0"/>
                <a:ea typeface="Times New Roman" panose="02020603050405020304" pitchFamily="18" charset="0"/>
              </a:rPr>
              <a:t>, республикалық маңызы бар қалалар және астана, республика деңгейінде тәжірибені жинақтайды (республикалық ведомстволық бағынысты ұйымдар мен салалық мемлекеттік органдардың білім беру ұйымдары үшін);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кәсіби </a:t>
            </a:r>
            <a:r>
              <a:rPr lang="kk-KZ" dirty="0">
                <a:latin typeface="Times New Roman" panose="02020603050405020304" pitchFamily="18" charset="0"/>
                <a:ea typeface="Times New Roman" panose="02020603050405020304" pitchFamily="18" charset="0"/>
              </a:rPr>
              <a:t>шеберлік конкурсының қатысушысы немесе жүлдегері немесе жеңімпазы болып табылады немесе білім беру саласындағы уәкілетті орган бекіткен тізбеге сәйкес облыстық, республикалық, халықаралық деңгейлерде олимпиадаларға, конкурстарға, жарыстарға қатысушы немесе жүлдегер немесе жеңімпаз оқушылары бар;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a:t>
            </a:r>
            <a:r>
              <a:rPr lang="kk-KZ" dirty="0">
                <a:latin typeface="Times New Roman" panose="02020603050405020304" pitchFamily="18" charset="0"/>
                <a:ea typeface="Times New Roman" panose="02020603050405020304" pitchFamily="18" charset="0"/>
              </a:rPr>
              <a:t>Үздік педагог» атағының иегері, қатысушысы немесе жүлдегері (бар болған жағдайда) болып табылады;</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ауданның (облыстық маңызы бар қаланың), облыстың деңгейінде педагогикалық қоғамдастықта конструктивті даму стратегиясын айқындайды, тәлімгерлікті жүзеге асырады (бар болған жағдайда);</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Қазақстан </a:t>
            </a:r>
            <a:r>
              <a:rPr lang="kk-KZ" dirty="0">
                <a:latin typeface="Times New Roman" panose="02020603050405020304" pitchFamily="18" charset="0"/>
                <a:ea typeface="Times New Roman" panose="02020603050405020304" pitchFamily="18" charset="0"/>
              </a:rPr>
              <a:t>Республикасы Оқу-ағарту министрлігінің «Білім беру мазмұнын сараптау республикалық ғылыми-практикалық орталығы» шаруашылық жүргізу құқығындағы республикалық мемлекеттік кәсіпорнының (бұдан әрі – Білім беру мазмұнын сараптау республикалық ғылыми-практикалық орталығы) «Сарапшылардың электрондық базасына» сәйкес немесе Техникалық және кәсіптік білім департаменті жанындағы Республикалық оқу-әдістемелік кеңес ұсынған оқулықтарды, оқу-әдістемелік кешендер мен оқу-әдістемелік құралдарды сараптау жөніндегі сарапшылардың құрамына кіреді (болған жағдайда);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интернет-ресурстарды </a:t>
            </a:r>
            <a:r>
              <a:rPr lang="kk-KZ" dirty="0">
                <a:latin typeface="Times New Roman" panose="02020603050405020304" pitchFamily="18" charset="0"/>
                <a:ea typeface="Times New Roman" panose="02020603050405020304" pitchFamily="18" charset="0"/>
              </a:rPr>
              <a:t>пайдалана отырып, жұмыс тәжірибесін таратады;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аудан/қала/облыс </a:t>
            </a:r>
            <a:r>
              <a:rPr lang="kk-KZ" dirty="0">
                <a:latin typeface="Times New Roman" panose="02020603050405020304" pitchFamily="18" charset="0"/>
                <a:ea typeface="Times New Roman" panose="02020603050405020304" pitchFamily="18" charset="0"/>
              </a:rPr>
              <a:t>деңгейінде сабақтарды көрсетеді, өткізілген сабақтарына педагогтер мен әдіскерлердің оң пікірлерінің бар болуы;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Сабақты </a:t>
            </a:r>
            <a:r>
              <a:rPr lang="kk-KZ" dirty="0">
                <a:latin typeface="Times New Roman" panose="02020603050405020304" pitchFamily="18" charset="0"/>
                <a:ea typeface="Times New Roman" panose="02020603050405020304" pitchFamily="18" charset="0"/>
              </a:rPr>
              <a:t>зерттеу жүргізеді, оның ішінде (Lesson Study) лессон стади (Action Research) экшн рисёрч әдісін қолданады; </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сабақтар рефлексиясын жүргізеді, басқа мұғалімдердің сабақтарын талдайды;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аудандық/қалалық/облыстық </a:t>
            </a:r>
            <a:r>
              <a:rPr lang="kk-KZ" dirty="0">
                <a:latin typeface="Times New Roman" panose="02020603050405020304" pitchFamily="18" charset="0"/>
                <a:ea typeface="Times New Roman" panose="02020603050405020304" pitchFamily="18" charset="0"/>
              </a:rPr>
              <a:t>және (немесе) республикалық деңгейлерде (бар болған жағдайда) педагогтер үшін семинарлар, конференциялар ұйымдастыруға және өткізуге қатысады;</a:t>
            </a:r>
            <a:endParaRPr lang="ru-RU" sz="12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114188" y="0"/>
            <a:ext cx="1077812" cy="949032"/>
          </a:xfrm>
          <a:prstGeom prst="rect">
            <a:avLst/>
          </a:prstGeom>
        </p:spPr>
      </p:pic>
    </p:spTree>
    <p:extLst>
      <p:ext uri="{BB962C8B-B14F-4D97-AF65-F5344CB8AC3E}">
        <p14:creationId xmlns="" xmlns:p14="http://schemas.microsoft.com/office/powerpoint/2010/main" val="2366263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9177" y="316270"/>
            <a:ext cx="11814772" cy="6340197"/>
          </a:xfrm>
          <a:prstGeom prst="rect">
            <a:avLst/>
          </a:prstGeom>
        </p:spPr>
        <p:txBody>
          <a:bodyPr wrap="square">
            <a:spAutoFit/>
          </a:bodyPr>
          <a:lstStyle/>
          <a:p>
            <a:pPr algn="just"/>
            <a:r>
              <a:rPr lang="kk-KZ" dirty="0">
                <a:latin typeface="Times New Roman" panose="02020603050405020304" pitchFamily="18" charset="0"/>
                <a:ea typeface="Times New Roman" panose="02020603050405020304" pitchFamily="18" charset="0"/>
              </a:rPr>
              <a:t>5) «педагог-шебер» біліктілік санатына:</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тиісті </a:t>
            </a:r>
            <a:r>
              <a:rPr lang="kk-KZ" dirty="0">
                <a:latin typeface="Times New Roman" panose="02020603050405020304" pitchFamily="18" charset="0"/>
                <a:ea typeface="Times New Roman" panose="02020603050405020304" pitchFamily="18" charset="0"/>
              </a:rPr>
              <a:t>бейіні бойынша жоғары немесе жоғары оқу орнынан кейінгі педагогикалық білімі, келесі кәсіби құзыреттерге сәйкес келетін кемінде </a:t>
            </a:r>
            <a:endParaRPr lang="kk-KZ" dirty="0" smtClean="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алты </a:t>
            </a:r>
            <a:r>
              <a:rPr lang="kk-KZ" dirty="0">
                <a:latin typeface="Times New Roman" panose="02020603050405020304" pitchFamily="18" charset="0"/>
                <a:ea typeface="Times New Roman" panose="02020603050405020304" pitchFamily="18" charset="0"/>
              </a:rPr>
              <a:t>жыл педагогикалық өтілі бар адамдар: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a:t>
            </a:r>
            <a:r>
              <a:rPr lang="kk-KZ" dirty="0">
                <a:latin typeface="Times New Roman" panose="02020603050405020304" pitchFamily="18" charset="0"/>
                <a:ea typeface="Times New Roman" panose="02020603050405020304" pitchFamily="18" charset="0"/>
              </a:rPr>
              <a:t>педагог-зерттеуші» біліктілік санатының жалпы талаптарына сәйкес келеді, бұдан басқа: </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білім беру ұйымдарында іске асырылған және Ы. Алтынсарин атындағы Ұлттық білім академиясы жанындағы Республикалық оқу-әдістемелік кеңесте немесе Техникалық және кәсіптік білім департаменті жанындағы Республикалық оқу-әдістемелік кеңесте мақұлданған үздік педагогикалық практикалар мен әзірлемелерді енгізеді немесе бағдарламаларды әзірлейді,</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немесе білім беру саласындағы уәкілетті орган бекіткен немесе Техникалық және кәсіптік білім департаменті жанындағы Республикалық оқу-әдістемелік кеңес ұсынған оқулықтар, оқу-әдістемелік кешендер мен оқу-әдістемелік құралдар тізбесіне енгізілген басып шығарылған оқулықтардың, оқу-әдістемелік құралдардың авторы (тең авторы) болып </a:t>
            </a:r>
            <a:r>
              <a:rPr lang="kk-KZ" dirty="0" smtClean="0">
                <a:latin typeface="Times New Roman" panose="02020603050405020304" pitchFamily="18" charset="0"/>
                <a:ea typeface="Times New Roman" panose="02020603050405020304" pitchFamily="18" charset="0"/>
              </a:rPr>
              <a:t>табылады, немесе </a:t>
            </a:r>
            <a:r>
              <a:rPr lang="kk-KZ" dirty="0">
                <a:latin typeface="Times New Roman" panose="02020603050405020304" pitchFamily="18" charset="0"/>
                <a:ea typeface="Times New Roman" panose="02020603050405020304" pitchFamily="18" charset="0"/>
              </a:rPr>
              <a:t>уорлд скилс (WorldSkills) (кәсіби шеберлік конкурсы) халықаралық чемпионаттарының сарапшысы немесе педагогтердің біліктілігін арттыру бойынша тренер болып табылады;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республикалық </a:t>
            </a:r>
            <a:r>
              <a:rPr lang="kk-KZ" dirty="0">
                <a:latin typeface="Times New Roman" panose="02020603050405020304" pitchFamily="18" charset="0"/>
                <a:ea typeface="Times New Roman" panose="02020603050405020304" pitchFamily="18" charset="0"/>
              </a:rPr>
              <a:t>немесе халықаралық кәсіптік конкурстардың немесе олимпиадалардың жүлдегері немесе жеңімпазы болып табылады немесе білім беру саласындағы уәкілетті орган бекіткен тізбеге сәйкес республикалық немесе халықаралық деңгейдегі олимпиадалардың, конкурстардың, жарыстардың жеңімпаздарын немесе жүлдегерлерін дайындады;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a:t>
            </a:r>
            <a:r>
              <a:rPr lang="kk-KZ" dirty="0">
                <a:latin typeface="Times New Roman" panose="02020603050405020304" pitchFamily="18" charset="0"/>
                <a:ea typeface="Times New Roman" panose="02020603050405020304" pitchFamily="18" charset="0"/>
              </a:rPr>
              <a:t>Үздік педагог» атағының иегері, қатысушысы немесе жүлдегері (бар болған жағдайда) болып табылады;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интернет-ресурстарды </a:t>
            </a:r>
            <a:r>
              <a:rPr lang="kk-KZ" dirty="0">
                <a:latin typeface="Times New Roman" panose="02020603050405020304" pitchFamily="18" charset="0"/>
                <a:ea typeface="Times New Roman" panose="02020603050405020304" pitchFamily="18" charset="0"/>
              </a:rPr>
              <a:t>пайдалана отырып, жұмыс тәжірибесін таратады;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тәлімгерлікті </a:t>
            </a:r>
            <a:r>
              <a:rPr lang="kk-KZ" dirty="0">
                <a:latin typeface="Times New Roman" panose="02020603050405020304" pitchFamily="18" charset="0"/>
                <a:ea typeface="Times New Roman" panose="02020603050405020304" pitchFamily="18" charset="0"/>
              </a:rPr>
              <a:t>жүзеге асырады және облыс, республика деңгейінде кәсіби қоғамдастық желісін дамытуды жоспарлайды (болған жағдайда);</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Білім беру мазмұнын сараптау республикалық ғылыми-практикалық орталығының «Сарапшылардың электрондық базасына» сәйкес немесе Техникалық және кәсіптік білім департаменті жанындағы Республикалық оқу-әдістемелік кеңес ұсынған оқулықтарды, оқу-әдістемелік кешендер мен оқу-әдістемелік құралдарды сараптау жөніндегі сарапшылардың құрамына кіреді (болған жағдайда);</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республика </a:t>
            </a:r>
            <a:r>
              <a:rPr lang="kk-KZ" dirty="0">
                <a:latin typeface="Times New Roman" panose="02020603050405020304" pitchFamily="18" charset="0"/>
                <a:ea typeface="Times New Roman" panose="02020603050405020304" pitchFamily="18" charset="0"/>
              </a:rPr>
              <a:t>деңгейінде тәжірибе таратады, тиісті уәкілетті органның ведомстволық бағынысты білім беру ұйымдары педагогтеріне арналған семинарларды, конференцияларды ұйымдастыру мен өткізуге қатысады;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сабақты </a:t>
            </a:r>
            <a:r>
              <a:rPr lang="kk-KZ" dirty="0">
                <a:latin typeface="Times New Roman" panose="02020603050405020304" pitchFamily="18" charset="0"/>
                <a:ea typeface="Times New Roman" panose="02020603050405020304" pitchFamily="18" charset="0"/>
              </a:rPr>
              <a:t>зерттеу жүргізеді, оның ішінде</a:t>
            </a:r>
            <a:r>
              <a:rPr lang="kk-KZ" b="1" dirty="0">
                <a:latin typeface="Times New Roman" panose="02020603050405020304" pitchFamily="18" charset="0"/>
                <a:ea typeface="Times New Roman" panose="02020603050405020304" pitchFamily="18" charset="0"/>
              </a:rPr>
              <a:t> </a:t>
            </a:r>
            <a:r>
              <a:rPr lang="kk-KZ" dirty="0">
                <a:latin typeface="Times New Roman" panose="02020603050405020304" pitchFamily="18" charset="0"/>
                <a:ea typeface="Times New Roman" panose="02020603050405020304" pitchFamily="18" charset="0"/>
              </a:rPr>
              <a:t>(Lesson Study) лессон стади,  (Action Research) экшн рисёрч әдісін қолданады;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өз </a:t>
            </a:r>
            <a:r>
              <a:rPr lang="kk-KZ" dirty="0">
                <a:latin typeface="Times New Roman" panose="02020603050405020304" pitchFamily="18" charset="0"/>
                <a:ea typeface="Times New Roman" panose="02020603050405020304" pitchFamily="18" charset="0"/>
              </a:rPr>
              <a:t>шешімдері мен іс-әрекеттерін басқаруды, түзетуді және бағалауды біледі;</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облыстық/республикалық </a:t>
            </a:r>
            <a:r>
              <a:rPr lang="kk-KZ" dirty="0">
                <a:latin typeface="Times New Roman" panose="02020603050405020304" pitchFamily="18" charset="0"/>
                <a:ea typeface="Times New Roman" panose="02020603050405020304" pitchFamily="18" charset="0"/>
              </a:rPr>
              <a:t>деңгейлерде сабақтарды көрсетеді, сабақтар рефлексиясын жүргізеді, өткізген сабақтарына педагогтер мен әдіскерлердің оң пікірлерінің бар болуы;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педагогтерге </a:t>
            </a:r>
            <a:r>
              <a:rPr lang="kk-KZ" dirty="0">
                <a:latin typeface="Times New Roman" panose="02020603050405020304" pitchFamily="18" charset="0"/>
                <a:ea typeface="Times New Roman" panose="02020603050405020304" pitchFamily="18" charset="0"/>
              </a:rPr>
              <a:t>арналған республикалық және (немесе) халықаралық деңгейлердегі семинарлар, конференциялар ұйымдастыруға және өткізуге қатысады (бар болған жағдайда).</a:t>
            </a:r>
            <a:endParaRPr lang="ru-RU" sz="12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186616" y="100866"/>
            <a:ext cx="1005384" cy="885258"/>
          </a:xfrm>
          <a:prstGeom prst="rect">
            <a:avLst/>
          </a:prstGeom>
        </p:spPr>
      </p:pic>
    </p:spTree>
    <p:extLst>
      <p:ext uri="{BB962C8B-B14F-4D97-AF65-F5344CB8AC3E}">
        <p14:creationId xmlns="" xmlns:p14="http://schemas.microsoft.com/office/powerpoint/2010/main" val="1687562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5101" y="304169"/>
            <a:ext cx="10728356" cy="5509200"/>
          </a:xfrm>
          <a:prstGeom prst="rect">
            <a:avLst/>
          </a:prstGeom>
        </p:spPr>
        <p:txBody>
          <a:bodyPr wrap="square">
            <a:spAutoFit/>
          </a:bodyPr>
          <a:lstStyle/>
          <a:p>
            <a:pPr algn="just"/>
            <a:r>
              <a:rPr lang="kk-KZ" sz="1600" dirty="0">
                <a:latin typeface="Times New Roman" panose="02020603050405020304" pitchFamily="18" charset="0"/>
                <a:ea typeface="Times New Roman" panose="02020603050405020304" pitchFamily="18" charset="0"/>
              </a:rPr>
              <a:t>40. Білім беру ұйымы жыл сайын 1 қыркүйекке дейін алдағы қаржы жылына арналған біліктілік санаттарын берудің (растаудың) перспективалық жоспарын жасайды және бекітеді, ол қажеттілігіне қарай түзетіледі</a:t>
            </a:r>
            <a:r>
              <a:rPr lang="kk-KZ" sz="1600" dirty="0" smtClean="0">
                <a:latin typeface="Times New Roman" panose="02020603050405020304" pitchFamily="18" charset="0"/>
                <a:ea typeface="Times New Roman" panose="02020603050405020304" pitchFamily="18" charset="0"/>
              </a:rPr>
              <a:t>.</a:t>
            </a:r>
          </a:p>
          <a:p>
            <a:pPr algn="just"/>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41. Білім беру ұйымы біліктілік санатын беру үшін педагогтердің тізімдік құрамын (электрондық тасымалдағышта) аудандардың (облыстық маңызы бар қалалардың) білім бөлімдеріне, облыстардың, республикалық маңызы бар қалалардың және астананың білім басқармаларына, республикалық ұйымдар білім беру саласындағы уәкілетті органға (тиісті саланың республикалық ведомстволық бағынысты ұйымдары мен білім беру ұйымдары үшін) ұсынады.</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біліктілік санатын алуға үміткер немесе педагогтердің тізімдік құрамын ақпараттық жүйеде орналастырады</a:t>
            </a:r>
            <a:r>
              <a:rPr lang="kk-KZ" sz="1600" dirty="0" smtClean="0">
                <a:latin typeface="Times New Roman" panose="02020603050405020304" pitchFamily="18" charset="0"/>
                <a:ea typeface="Times New Roman" panose="02020603050405020304" pitchFamily="18" charset="0"/>
              </a:rPr>
              <a:t>.</a:t>
            </a:r>
          </a:p>
          <a:p>
            <a:pPr algn="just"/>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42. Педагогтерге біліктілік санаттарын беру (растау) туралы соңғы шешімді Комиссия қабылдайды. </a:t>
            </a:r>
            <a:endParaRPr lang="kk-KZ" sz="1600" dirty="0" smtClean="0">
              <a:latin typeface="Times New Roman" panose="02020603050405020304" pitchFamily="18" charset="0"/>
              <a:ea typeface="Times New Roman" panose="02020603050405020304" pitchFamily="18" charset="0"/>
            </a:endParaRPr>
          </a:p>
          <a:p>
            <a:pPr algn="just"/>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43. Әрбір педагог бойынша Сараптама кеңесінің ұсынымдарын қарағаннан және алғаннан кейін Комиссия педагогтердің портфолиосын қарайды және мынадай шешімдердің бірін шығарады:</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1) өтініш берілген біліктілік санатына сәйкес келеді;</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2) өтініш берілген бір деңгейге төмен біліктілік санатына сәйкес келеді;</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3) «педагог» біліктілік санатына сәйкес келеді (өтініш берілген біліктілік санаты сәйкес келмеген кезде);</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4) өтініш берілген біліктілік санатына сәйкес келмейді. </a:t>
            </a:r>
            <a:endParaRPr lang="kk-KZ" sz="1600" dirty="0" smtClean="0">
              <a:latin typeface="Times New Roman" panose="02020603050405020304" pitchFamily="18" charset="0"/>
              <a:ea typeface="Times New Roman" panose="02020603050405020304" pitchFamily="18" charset="0"/>
            </a:endParaRPr>
          </a:p>
          <a:p>
            <a:pPr algn="just"/>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44. «Өтініш берілген біліктілік санатына аттестаттаудан өтпеген» деген шешім қабылдаған кезде Комиссия үш жұмыс күні ішінде осы Қағидаларға 12-қосымшаға сәйкес нысан бойынша Комиссияның барлық мүшелері қол қойған шешімнің негіздемесімен бірге аттестатталған адамның электрондық поштасына немесе педагогтің цифрлық профиліне жазбаша хабарлама жібереді.</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237227" y="109921"/>
            <a:ext cx="954773" cy="840694"/>
          </a:xfrm>
          <a:prstGeom prst="rect">
            <a:avLst/>
          </a:prstGeom>
        </p:spPr>
      </p:pic>
    </p:spTree>
    <p:extLst>
      <p:ext uri="{BB962C8B-B14F-4D97-AF65-F5344CB8AC3E}">
        <p14:creationId xmlns="" xmlns:p14="http://schemas.microsoft.com/office/powerpoint/2010/main" val="3155263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1727" y="653720"/>
            <a:ext cx="11307778" cy="5262979"/>
          </a:xfrm>
          <a:prstGeom prst="rect">
            <a:avLst/>
          </a:prstGeom>
        </p:spPr>
        <p:txBody>
          <a:bodyPr wrap="square">
            <a:spAutoFit/>
          </a:bodyPr>
          <a:lstStyle/>
          <a:p>
            <a:pPr algn="just"/>
            <a:r>
              <a:rPr lang="kk-KZ" sz="1600" b="1" dirty="0">
                <a:latin typeface="Times New Roman" panose="02020603050405020304" pitchFamily="18" charset="0"/>
                <a:ea typeface="Times New Roman" panose="02020603050405020304" pitchFamily="18" charset="0"/>
              </a:rPr>
              <a:t>46. </a:t>
            </a:r>
            <a:r>
              <a:rPr lang="kk-KZ" sz="1600" dirty="0">
                <a:latin typeface="Times New Roman" panose="02020603050405020304" pitchFamily="18" charset="0"/>
                <a:ea typeface="Times New Roman" panose="02020603050405020304" pitchFamily="18" charset="0"/>
              </a:rPr>
              <a:t>Біліктілік санаты педагогтердің өтініші негізінде бірақ бір жылдан аспайтын мерзімге  келесі жағдайларда ұзартылады:</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«Әлеуметтік мәні бар аурулардың тізбесін бекіту туралы» Қазақстан Республикасы Денсаулық сақтау министрінің 2020 жылғы 23 қыркүйектегі № ҚР ДСМ-108/2020 бұйрығымен бекітілген (Нормативтік құқықтық актілерді мемлекеттік тіркеу тізілімінде № 21263 болып тіркелген) әлеуметтік маңызы бар аурулар мен айналасындағыларға қауіп төндіретін аурулар тізбесіне сәйкес уақытша еңбекке жарамсыздық кезінде;</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жүктілікке және босануы бойынша демалыстан немесе бала үш жасқа толғанға дейін оны бағып-күтуге арналған демалыстан немесе жаңа туған баланы (балаларды) асырап алған қызметкерлер үшін демалыстан шыққаннан кейін;</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білім беру ұйымдарына білім беру саласындағы уәкілетті органнан, білім беруі басқармалары органдарынан, әдістемелік кабинеттерден, біліктілікті арттыру институттарынан ауысқан жағдайда.</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Педагогтер </a:t>
            </a:r>
            <a:r>
              <a:rPr lang="kk-KZ" sz="1600" b="1" dirty="0">
                <a:latin typeface="Times New Roman" panose="02020603050405020304" pitchFamily="18" charset="0"/>
                <a:ea typeface="Times New Roman" panose="02020603050405020304" pitchFamily="18" charset="0"/>
              </a:rPr>
              <a:t>бір жылдан кейін </a:t>
            </a:r>
            <a:r>
              <a:rPr lang="kk-KZ" sz="1600" dirty="0">
                <a:latin typeface="Times New Roman" panose="02020603050405020304" pitchFamily="18" charset="0"/>
                <a:ea typeface="Times New Roman" panose="02020603050405020304" pitchFamily="18" charset="0"/>
              </a:rPr>
              <a:t>біліктілік талаптарына сәйкес келетін санатқа </a:t>
            </a:r>
            <a:r>
              <a:rPr lang="kk-KZ" sz="1600" b="1" dirty="0">
                <a:latin typeface="Times New Roman" panose="02020603050405020304" pitchFamily="18" charset="0"/>
                <a:ea typeface="Times New Roman" panose="02020603050405020304" pitchFamily="18" charset="0"/>
              </a:rPr>
              <a:t>ПББ тапсырады</a:t>
            </a:r>
            <a:r>
              <a:rPr lang="kk-KZ" sz="1600" dirty="0">
                <a:latin typeface="Times New Roman" panose="02020603050405020304" pitchFamily="18" charset="0"/>
                <a:ea typeface="Times New Roman" panose="02020603050405020304" pitchFamily="18" charset="0"/>
              </a:rPr>
              <a:t>. Педагогтердің осы санаты үшін қызмет нәтижелерін кешенді талдамалық жинақтау кезеңін тиісті деңгейдегі аттестаттау комиссиясы ПББ тапсырған сәттен бастап </a:t>
            </a:r>
            <a:r>
              <a:rPr lang="kk-KZ" sz="1600" b="1" dirty="0">
                <a:latin typeface="Times New Roman" panose="02020603050405020304" pitchFamily="18" charset="0"/>
                <a:ea typeface="Times New Roman" panose="02020603050405020304" pitchFamily="18" charset="0"/>
              </a:rPr>
              <a:t>бір жыл өткен соң </a:t>
            </a:r>
            <a:r>
              <a:rPr lang="kk-KZ" sz="1600" dirty="0">
                <a:latin typeface="Times New Roman" panose="02020603050405020304" pitchFamily="18" charset="0"/>
                <a:ea typeface="Times New Roman" panose="02020603050405020304" pitchFamily="18" charset="0"/>
              </a:rPr>
              <a:t>жүргізеді. Бұл ретте педагогтің осы кезеңде қолда бар біліктілік санаты сақталады. </a:t>
            </a:r>
            <a:endParaRPr lang="ru-RU" sz="1600" dirty="0">
              <a:latin typeface="Times New Roman" panose="02020603050405020304" pitchFamily="18" charset="0"/>
              <a:ea typeface="Times New Roman" panose="02020603050405020304" pitchFamily="18" charset="0"/>
            </a:endParaRPr>
          </a:p>
          <a:p>
            <a:pPr algn="just"/>
            <a:r>
              <a:rPr lang="kk-KZ" sz="1600" b="1" dirty="0">
                <a:latin typeface="Times New Roman" panose="02020603050405020304" pitchFamily="18" charset="0"/>
                <a:ea typeface="Times New Roman" panose="02020603050405020304" pitchFamily="18" charset="0"/>
              </a:rPr>
              <a:t>47. </a:t>
            </a:r>
            <a:r>
              <a:rPr lang="kk-KZ" sz="1600" dirty="0">
                <a:latin typeface="Times New Roman" panose="02020603050405020304" pitchFamily="18" charset="0"/>
                <a:ea typeface="Times New Roman" panose="02020603050405020304" pitchFamily="18" charset="0"/>
              </a:rPr>
              <a:t>Осы Қағидалардың 46-тармағында көрсетілген педагогтер біліктілік санатының қолданылу мерзімін ұзарту туралы мәселені шешу үшін Комиссияға мынадай құжаттарды ұсынады немесе ақпараттық жүйедегі педагогтің цифрлық профиліне жүктейді: </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1) біліктілік санаттарының қолданылу мерзімін ұзарту туралы өтініш (еркін нысан);</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2) біліктілік санатының қолданылу мерзімін ұзартудың негізділігін растайтын құжат.</a:t>
            </a:r>
            <a:endParaRPr lang="ru-RU" sz="1600" dirty="0">
              <a:latin typeface="Times New Roman" panose="02020603050405020304" pitchFamily="18" charset="0"/>
              <a:ea typeface="Times New Roman" panose="02020603050405020304" pitchFamily="18" charset="0"/>
            </a:endParaRPr>
          </a:p>
          <a:p>
            <a:pPr algn="just"/>
            <a:r>
              <a:rPr lang="kk-KZ" sz="1600" b="1" dirty="0">
                <a:latin typeface="Times New Roman" panose="02020603050405020304" pitchFamily="18" charset="0"/>
                <a:ea typeface="Times New Roman" panose="02020603050405020304" pitchFamily="18" charset="0"/>
              </a:rPr>
              <a:t>48. </a:t>
            </a:r>
            <a:r>
              <a:rPr lang="kk-KZ" sz="1600" dirty="0">
                <a:latin typeface="Times New Roman" panose="02020603050405020304" pitchFamily="18" charset="0"/>
                <a:ea typeface="Times New Roman" panose="02020603050405020304" pitchFamily="18" charset="0"/>
              </a:rPr>
              <a:t>Комиссияның біліктілік санатының қолданылу мерзімін ұзарту жөніндегі отырысы өтініш келіп түскен күннен бастап бес жұмыс күні ішінде өткізіледі.</a:t>
            </a:r>
            <a:endParaRPr lang="ru-RU" sz="1600" dirty="0">
              <a:latin typeface="Times New Roman" panose="02020603050405020304" pitchFamily="18" charset="0"/>
              <a:ea typeface="Times New Roman" panose="02020603050405020304" pitchFamily="18" charset="0"/>
            </a:endParaRPr>
          </a:p>
          <a:p>
            <a:pPr algn="just"/>
            <a:r>
              <a:rPr lang="kk-KZ" sz="1600" b="1" dirty="0">
                <a:latin typeface="Times New Roman" panose="02020603050405020304" pitchFamily="18" charset="0"/>
                <a:ea typeface="Times New Roman" panose="02020603050405020304" pitchFamily="18" charset="0"/>
              </a:rPr>
              <a:t>49. </a:t>
            </a:r>
            <a:r>
              <a:rPr lang="kk-KZ" sz="1600" dirty="0">
                <a:latin typeface="Times New Roman" panose="02020603050405020304" pitchFamily="18" charset="0"/>
                <a:ea typeface="Times New Roman" panose="02020603050405020304" pitchFamily="18" charset="0"/>
              </a:rPr>
              <a:t>Комиссияның біліктілік санатының қолданылу мерзімін ұзарту туралы шешімі осы Қағидаларға 14-қосымшаға сәйкес нысан бойынша хаттамамен ресімделеді.</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322496" y="146135"/>
            <a:ext cx="800543" cy="704892"/>
          </a:xfrm>
          <a:prstGeom prst="rect">
            <a:avLst/>
          </a:prstGeom>
        </p:spPr>
      </p:pic>
    </p:spTree>
    <p:extLst>
      <p:ext uri="{BB962C8B-B14F-4D97-AF65-F5344CB8AC3E}">
        <p14:creationId xmlns="" xmlns:p14="http://schemas.microsoft.com/office/powerpoint/2010/main" val="1274461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9834" y="504896"/>
            <a:ext cx="10818891" cy="1815882"/>
          </a:xfrm>
          <a:prstGeom prst="rect">
            <a:avLst/>
          </a:prstGeom>
        </p:spPr>
        <p:txBody>
          <a:bodyPr wrap="square">
            <a:spAutoFit/>
          </a:bodyPr>
          <a:lstStyle/>
          <a:p>
            <a:pPr algn="just"/>
            <a:r>
              <a:rPr lang="kk-KZ" sz="1600" dirty="0">
                <a:latin typeface="Times New Roman" panose="02020603050405020304" pitchFamily="18" charset="0"/>
                <a:ea typeface="Times New Roman" panose="02020603050405020304" pitchFamily="18" charset="0"/>
              </a:rPr>
              <a:t>50. Жасы бойынша </a:t>
            </a:r>
            <a:r>
              <a:rPr lang="kk-KZ" sz="1600" b="1" dirty="0" smtClean="0">
                <a:latin typeface="Times New Roman" panose="02020603050405020304" pitchFamily="18" charset="0"/>
                <a:ea typeface="Times New Roman" panose="02020603050405020304" pitchFamily="18" charset="0"/>
              </a:rPr>
              <a:t>зейнетке </a:t>
            </a:r>
            <a:r>
              <a:rPr lang="kk-KZ" sz="1600" b="1" dirty="0">
                <a:latin typeface="Times New Roman" panose="02020603050405020304" pitchFamily="18" charset="0"/>
                <a:ea typeface="Times New Roman" panose="02020603050405020304" pitchFamily="18" charset="0"/>
              </a:rPr>
              <a:t>дейін төрт жылдан аспайтын педагогтер аттестаттау рәсімінен босатылады</a:t>
            </a:r>
            <a:r>
              <a:rPr lang="kk-KZ" sz="1600" dirty="0">
                <a:latin typeface="Times New Roman" panose="02020603050405020304" pitchFamily="18" charset="0"/>
                <a:ea typeface="Times New Roman" panose="02020603050405020304" pitchFamily="18" charset="0"/>
              </a:rPr>
              <a:t>. Қолда бар біліктілік санаты оның берген өтініші негізінде зейнеткерлік жасқа толғанға дейін сақталады. Біліктілік санатының қолданылу мерзімін ұзарту туралы бұйрықты білім беру ұйымының басшысы шығарады. Бұйрықтың күші зейнеткерлік жасқа толғанға дейін сақталады. Зейнеткерлік  жасы «Қазақстан Республикасында зейнеткерлік  қамсыздандыру туралы» Қазақстан Республикасының Заңында белгіленген.</a:t>
            </a:r>
            <a:endParaRPr lang="ru-RU" sz="1600" dirty="0">
              <a:latin typeface="Times New Roman" panose="02020603050405020304" pitchFamily="18" charset="0"/>
              <a:ea typeface="Times New Roman" panose="02020603050405020304" pitchFamily="18" charset="0"/>
            </a:endParaRPr>
          </a:p>
          <a:p>
            <a:pPr algn="just"/>
            <a:r>
              <a:rPr lang="kk-KZ" sz="1600" b="1" dirty="0">
                <a:latin typeface="Times New Roman" panose="02020603050405020304" pitchFamily="18" charset="0"/>
                <a:ea typeface="Times New Roman" panose="02020603050405020304" pitchFamily="18" charset="0"/>
              </a:rPr>
              <a:t>Зейнеткерлікке шыққаннан кейін</a:t>
            </a:r>
            <a:r>
              <a:rPr lang="kk-KZ" sz="1600" dirty="0">
                <a:latin typeface="Times New Roman" panose="02020603050405020304" pitchFamily="18" charset="0"/>
                <a:ea typeface="Times New Roman" panose="02020603050405020304" pitchFamily="18" charset="0"/>
              </a:rPr>
              <a:t> педагогикалық қызметті жүзеге асыруды жалғастыратын зейнеткерлік жастағы педагогтер аттестаттау рәсімінен </a:t>
            </a:r>
            <a:r>
              <a:rPr lang="kk-KZ" sz="1600" b="1" dirty="0">
                <a:latin typeface="Times New Roman" panose="02020603050405020304" pitchFamily="18" charset="0"/>
                <a:ea typeface="Times New Roman" panose="02020603050405020304" pitchFamily="18" charset="0"/>
              </a:rPr>
              <a:t>жалпы негіздерде өтеді</a:t>
            </a:r>
            <a:r>
              <a:rPr lang="kk-KZ" sz="160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79833" y="2716701"/>
            <a:ext cx="10818891" cy="3046988"/>
          </a:xfrm>
          <a:prstGeom prst="rect">
            <a:avLst/>
          </a:prstGeom>
        </p:spPr>
        <p:txBody>
          <a:bodyPr wrap="square">
            <a:spAutoFit/>
          </a:bodyPr>
          <a:lstStyle/>
          <a:p>
            <a:pPr algn="just"/>
            <a:r>
              <a:rPr lang="kk-KZ" sz="1600" dirty="0">
                <a:latin typeface="Times New Roman" panose="02020603050405020304" pitchFamily="18" charset="0"/>
                <a:ea typeface="Times New Roman" panose="02020603050405020304" pitchFamily="18" charset="0"/>
              </a:rPr>
              <a:t>52. Қазақстан Республикасының шегінде педагогикалық салада тиісті мамандық бойынша </a:t>
            </a:r>
            <a:r>
              <a:rPr lang="kk-KZ" sz="1600" b="1" dirty="0">
                <a:latin typeface="Times New Roman" panose="02020603050405020304" pitchFamily="18" charset="0"/>
                <a:ea typeface="Times New Roman" panose="02020603050405020304" pitchFamily="18" charset="0"/>
              </a:rPr>
              <a:t>жаңа жұмыс орнына ауысқан </a:t>
            </a:r>
            <a:r>
              <a:rPr lang="kk-KZ" sz="1600" dirty="0">
                <a:latin typeface="Times New Roman" panose="02020603050405020304" pitchFamily="18" charset="0"/>
                <a:ea typeface="Times New Roman" panose="02020603050405020304" pitchFamily="18" charset="0"/>
              </a:rPr>
              <a:t>кезде педагогтердің (басшылардың, басшы орынбасарларының, әдіскерлердің) бар біліктілік санаты оның қолданылу мерзімі аяқталғанға дейін сақталады</a:t>
            </a:r>
            <a:r>
              <a:rPr lang="kk-KZ" sz="1600" dirty="0" smtClean="0">
                <a:latin typeface="Times New Roman" panose="02020603050405020304" pitchFamily="18" charset="0"/>
                <a:ea typeface="Times New Roman" panose="02020603050405020304" pitchFamily="18" charset="0"/>
              </a:rPr>
              <a:t>.</a:t>
            </a:r>
          </a:p>
          <a:p>
            <a:pPr algn="just"/>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53. Педагогтерге біліктілік санатын беру білімі туралы </a:t>
            </a:r>
            <a:r>
              <a:rPr lang="kk-KZ" sz="1600" b="1" dirty="0">
                <a:latin typeface="Times New Roman" panose="02020603050405020304" pitchFamily="18" charset="0"/>
                <a:ea typeface="Times New Roman" panose="02020603050405020304" pitchFamily="18" charset="0"/>
              </a:rPr>
              <a:t>дипломда көрсетілген мамандыққа </a:t>
            </a:r>
            <a:r>
              <a:rPr lang="kk-KZ" sz="1600" dirty="0">
                <a:latin typeface="Times New Roman" panose="02020603050405020304" pitchFamily="18" charset="0"/>
                <a:ea typeface="Times New Roman" panose="02020603050405020304" pitchFamily="18" charset="0"/>
              </a:rPr>
              <a:t>(біліктілікке) немесе атқаратын лауазымы бойынша тиісті біліктілік беріле отырып, </a:t>
            </a:r>
            <a:r>
              <a:rPr lang="kk-KZ" sz="1600" b="1" dirty="0">
                <a:latin typeface="Times New Roman" panose="02020603050405020304" pitchFamily="18" charset="0"/>
                <a:ea typeface="Times New Roman" panose="02020603050405020304" pitchFamily="18" charset="0"/>
              </a:rPr>
              <a:t>қайта даярлау туралы құжатқа сәйкес жүзеге асырылады</a:t>
            </a:r>
            <a:r>
              <a:rPr lang="kk-KZ" sz="1600" dirty="0">
                <a:latin typeface="Times New Roman" panose="02020603050405020304" pitchFamily="18" charset="0"/>
                <a:ea typeface="Times New Roman" panose="02020603050405020304" pitchFamily="18" charset="0"/>
              </a:rPr>
              <a:t>. </a:t>
            </a:r>
            <a:endParaRPr lang="kk-KZ" sz="1600" dirty="0" smtClean="0">
              <a:latin typeface="Times New Roman" panose="02020603050405020304" pitchFamily="18" charset="0"/>
              <a:ea typeface="Times New Roman" panose="02020603050405020304" pitchFamily="18" charset="0"/>
            </a:endParaRPr>
          </a:p>
          <a:p>
            <a:pPr algn="just"/>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54. Білім туралы </a:t>
            </a:r>
            <a:r>
              <a:rPr lang="kk-KZ" sz="1600" b="1" dirty="0">
                <a:latin typeface="Times New Roman" panose="02020603050405020304" pitchFamily="18" charset="0"/>
                <a:ea typeface="Times New Roman" panose="02020603050405020304" pitchFamily="18" charset="0"/>
              </a:rPr>
              <a:t>дипломда бір мамандық ретінде көрсетілген пәндерді </a:t>
            </a:r>
            <a:r>
              <a:rPr lang="kk-KZ" sz="1600" dirty="0">
                <a:latin typeface="Times New Roman" panose="02020603050405020304" pitchFamily="18" charset="0"/>
                <a:ea typeface="Times New Roman" panose="02020603050405020304" pitchFamily="18" charset="0"/>
              </a:rPr>
              <a:t>оқыту жағдайында біліктілік санатын беру оқытылатын/оқытылған пәнді/пәндерді (таңдау бойынша) көрсете отырып, </a:t>
            </a:r>
            <a:r>
              <a:rPr lang="kk-KZ" sz="1600" b="1" dirty="0" smtClean="0">
                <a:latin typeface="Times New Roman" panose="02020603050405020304" pitchFamily="18" charset="0"/>
                <a:ea typeface="Times New Roman" panose="02020603050405020304" pitchFamily="18" charset="0"/>
              </a:rPr>
              <a:t>негізгі лауазым бойынша </a:t>
            </a:r>
            <a:r>
              <a:rPr lang="kk-KZ" sz="1600" b="1" dirty="0">
                <a:latin typeface="Times New Roman" panose="02020603050405020304" pitchFamily="18" charset="0"/>
                <a:ea typeface="Times New Roman" panose="02020603050405020304" pitchFamily="18" charset="0"/>
              </a:rPr>
              <a:t>жүргізіледі </a:t>
            </a:r>
            <a:r>
              <a:rPr lang="kk-KZ" sz="1600" dirty="0">
                <a:latin typeface="Times New Roman" panose="02020603050405020304" pitchFamily="18" charset="0"/>
                <a:ea typeface="Times New Roman" panose="02020603050405020304" pitchFamily="18" charset="0"/>
              </a:rPr>
              <a:t>және негізгі лауазым бойынша санат беріледі. Негізгі лауазымы бойынша берілген біліктілік санаты тиісті </a:t>
            </a:r>
            <a:r>
              <a:rPr lang="kk-KZ" sz="1600" b="1" dirty="0">
                <a:latin typeface="Times New Roman" panose="02020603050405020304" pitchFamily="18" charset="0"/>
                <a:ea typeface="Times New Roman" panose="02020603050405020304" pitchFamily="18" charset="0"/>
              </a:rPr>
              <a:t>бағыт бойынша оқытылатын барлық оқу пәндеріне/пәндерге қолданылады</a:t>
            </a:r>
            <a:r>
              <a:rPr lang="kk-KZ" sz="1600"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1249346" y="156976"/>
            <a:ext cx="839640" cy="739317"/>
          </a:xfrm>
          <a:prstGeom prst="rect">
            <a:avLst/>
          </a:prstGeom>
        </p:spPr>
      </p:pic>
    </p:spTree>
    <p:extLst>
      <p:ext uri="{BB962C8B-B14F-4D97-AF65-F5344CB8AC3E}">
        <p14:creationId xmlns="" xmlns:p14="http://schemas.microsoft.com/office/powerpoint/2010/main" val="425584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1395" y="999302"/>
            <a:ext cx="11090496" cy="2554545"/>
          </a:xfrm>
          <a:prstGeom prst="rect">
            <a:avLst/>
          </a:prstGeom>
        </p:spPr>
        <p:txBody>
          <a:bodyPr wrap="square">
            <a:spAutoFit/>
          </a:bodyPr>
          <a:lstStyle/>
          <a:p>
            <a:pPr algn="just"/>
            <a:r>
              <a:rPr lang="kk-KZ" sz="1600" b="1" dirty="0">
                <a:latin typeface="Times New Roman" panose="02020603050405020304" pitchFamily="18" charset="0"/>
                <a:ea typeface="Times New Roman" panose="02020603050405020304" pitchFamily="18" charset="0"/>
              </a:rPr>
              <a:t>60.</a:t>
            </a:r>
            <a:r>
              <a:rPr lang="kk-KZ" sz="1600" dirty="0">
                <a:latin typeface="Times New Roman" panose="02020603050405020304" pitchFamily="18" charset="0"/>
                <a:ea typeface="Times New Roman" panose="02020603050405020304" pitchFamily="18" charset="0"/>
              </a:rPr>
              <a:t> Білім беру ұйымынан тиісті пән бойынша әдістемелік сүйемелдеуді жүзеге асыратын ұйымдарға немесе білім беру қызметін жүзеге асыратын ұйымдардан </a:t>
            </a:r>
            <a:r>
              <a:rPr lang="kk-KZ" sz="1600" b="1" dirty="0">
                <a:latin typeface="Times New Roman" panose="02020603050405020304" pitchFamily="18" charset="0"/>
                <a:ea typeface="Times New Roman" panose="02020603050405020304" pitchFamily="18" charset="0"/>
              </a:rPr>
              <a:t>ауысқан кезде педагогтің бар </a:t>
            </a:r>
            <a:r>
              <a:rPr lang="kk-KZ" sz="1600" dirty="0">
                <a:latin typeface="Times New Roman" panose="02020603050405020304" pitchFamily="18" charset="0"/>
                <a:ea typeface="Times New Roman" panose="02020603050405020304" pitchFamily="18" charset="0"/>
              </a:rPr>
              <a:t>«педагог-модератор», «педагог-сарапшы», «педагог-зерттеуші», «педагог-шебер» біліктілік </a:t>
            </a:r>
            <a:r>
              <a:rPr lang="kk-KZ" sz="1600" b="1" dirty="0">
                <a:latin typeface="Times New Roman" panose="02020603050405020304" pitchFamily="18" charset="0"/>
                <a:ea typeface="Times New Roman" panose="02020603050405020304" pitchFamily="18" charset="0"/>
              </a:rPr>
              <a:t>санаты</a:t>
            </a:r>
            <a:r>
              <a:rPr lang="kk-KZ" sz="1600" dirty="0">
                <a:latin typeface="Times New Roman" panose="02020603050405020304" pitchFamily="18" charset="0"/>
                <a:ea typeface="Times New Roman" panose="02020603050405020304" pitchFamily="18" charset="0"/>
              </a:rPr>
              <a:t> оның </a:t>
            </a:r>
            <a:r>
              <a:rPr lang="kk-KZ" sz="1600" b="1" dirty="0">
                <a:latin typeface="Times New Roman" panose="02020603050405020304" pitchFamily="18" charset="0"/>
                <a:ea typeface="Times New Roman" panose="02020603050405020304" pitchFamily="18" charset="0"/>
              </a:rPr>
              <a:t>қолданылу мерзімі өткенге дейін сақталады </a:t>
            </a:r>
            <a:r>
              <a:rPr lang="kk-KZ" sz="1600" dirty="0">
                <a:latin typeface="Times New Roman" panose="02020603050405020304" pitchFamily="18" charset="0"/>
                <a:ea typeface="Times New Roman" panose="02020603050405020304" pitchFamily="18" charset="0"/>
              </a:rPr>
              <a:t>(теңестіріледі).</a:t>
            </a:r>
            <a:endParaRPr lang="ru-RU" sz="1600" dirty="0">
              <a:latin typeface="Times New Roman" panose="02020603050405020304" pitchFamily="18" charset="0"/>
              <a:ea typeface="Times New Roman" panose="02020603050405020304" pitchFamily="18" charset="0"/>
            </a:endParaRPr>
          </a:p>
          <a:p>
            <a:pPr algn="just"/>
            <a:r>
              <a:rPr lang="kk-KZ" sz="1600" b="1" dirty="0">
                <a:latin typeface="Times New Roman" panose="02020603050405020304" pitchFamily="18" charset="0"/>
                <a:ea typeface="Times New Roman" panose="02020603050405020304" pitchFamily="18" charset="0"/>
              </a:rPr>
              <a:t>61.</a:t>
            </a:r>
            <a:r>
              <a:rPr lang="kk-KZ" sz="1600" dirty="0">
                <a:latin typeface="Times New Roman" panose="02020603050405020304" pitchFamily="18" charset="0"/>
                <a:ea typeface="Times New Roman" panose="02020603050405020304" pitchFamily="18" charset="0"/>
              </a:rPr>
              <a:t> Әдістемелік кабинеттердің (білім беруді басқару органдарының құрылымдық бөлімшелерінің) басшыларына (меңгерушісіне), әдістемелік кабинеттердің (орталықтардың), «Дарын» орталығының, ақпараттандыру, мектепке дейінгі, арнайы және қосымша білім беру орталықтарының, техникалық және кәсіптік, орта білімнен кейінгі білім беру ұйымдарының </a:t>
            </a:r>
            <a:r>
              <a:rPr lang="kk-KZ" sz="1600" b="1" dirty="0">
                <a:latin typeface="Times New Roman" panose="02020603050405020304" pitchFamily="18" charset="0"/>
                <a:ea typeface="Times New Roman" panose="02020603050405020304" pitchFamily="18" charset="0"/>
              </a:rPr>
              <a:t>әдіскерлеріне білім беру ұйымдарына ауысу немесе қоса атқару шарттарында оқытушылық қызметті жүзеге асыру кезінде қолда бар біліктілік санат сақталады</a:t>
            </a:r>
            <a:r>
              <a:rPr lang="kk-KZ" sz="16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Педагог (оқытушы) лауазымы бойынша берілген біліктілік санаты әдіскер лауазымына қолданылады.</a:t>
            </a:r>
            <a:endParaRPr lang="ru-RU" sz="1600" dirty="0">
              <a:latin typeface="Times New Roman" panose="02020603050405020304" pitchFamily="18" charset="0"/>
              <a:ea typeface="Times New Roman" panose="02020603050405020304" pitchFamily="18" charset="0"/>
            </a:endParaRPr>
          </a:p>
          <a:p>
            <a:pPr algn="just"/>
            <a:r>
              <a:rPr lang="kk-KZ" sz="1600" dirty="0">
                <a:latin typeface="Times New Roman" panose="02020603050405020304" pitchFamily="18" charset="0"/>
                <a:ea typeface="Times New Roman" panose="02020603050405020304" pitchFamily="18" charset="0"/>
              </a:rPr>
              <a:t>Әдіскер лауазымы бойынша берілген біліктілік санаты педагог (оқытушы) лауазымына қолданылады.</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62960" y="4142322"/>
            <a:ext cx="11407367" cy="584775"/>
          </a:xfrm>
          <a:prstGeom prst="rect">
            <a:avLst/>
          </a:prstGeom>
        </p:spPr>
        <p:txBody>
          <a:bodyPr wrap="square">
            <a:spAutoFit/>
          </a:bodyPr>
          <a:lstStyle/>
          <a:p>
            <a:pPr algn="just"/>
            <a:r>
              <a:rPr lang="kk-KZ" sz="1600" b="1" dirty="0">
                <a:latin typeface="Times New Roman" panose="02020603050405020304" pitchFamily="18" charset="0"/>
                <a:ea typeface="Times New Roman" panose="02020603050405020304" pitchFamily="18" charset="0"/>
              </a:rPr>
              <a:t>62. </a:t>
            </a:r>
            <a:r>
              <a:rPr lang="kk-KZ" sz="1600" dirty="0">
                <a:latin typeface="Times New Roman" panose="02020603050405020304" pitchFamily="18" charset="0"/>
                <a:ea typeface="Times New Roman" panose="02020603050405020304" pitchFamily="18" charset="0"/>
              </a:rPr>
              <a:t>Бейіннен тыс педагогикалық білімі бар мектепке дейінгі білім беру ұйымдарының педагогтеріне тиісті бейін бойынша қайта даярлау туралы құжат немесе біліктілікті арттыру курстары туралы құжат болған кезде біліктілік санаты беріледі.</a:t>
            </a:r>
            <a:endParaRPr lang="ru-RU" sz="1600" dirty="0">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162961" y="5089949"/>
            <a:ext cx="11407367" cy="1077218"/>
          </a:xfrm>
          <a:prstGeom prst="rect">
            <a:avLst/>
          </a:prstGeom>
        </p:spPr>
        <p:txBody>
          <a:bodyPr wrap="square">
            <a:spAutoFit/>
          </a:bodyPr>
          <a:lstStyle/>
          <a:p>
            <a:pPr algn="just"/>
            <a:r>
              <a:rPr lang="kk-KZ" sz="1600" b="1" dirty="0">
                <a:latin typeface="Times New Roman" panose="02020603050405020304" pitchFamily="18" charset="0"/>
                <a:ea typeface="Times New Roman" panose="02020603050405020304" pitchFamily="18" charset="0"/>
              </a:rPr>
              <a:t>63. «Көркем еңбек» </a:t>
            </a:r>
            <a:r>
              <a:rPr lang="kk-KZ" sz="1600" dirty="0">
                <a:latin typeface="Times New Roman" panose="02020603050405020304" pitchFamily="18" charset="0"/>
                <a:ea typeface="Times New Roman" panose="02020603050405020304" pitchFamily="18" charset="0"/>
              </a:rPr>
              <a:t>пәні бойынша сабақ беретін педагогтер </a:t>
            </a:r>
            <a:r>
              <a:rPr lang="kk-KZ" sz="1600" b="1" dirty="0">
                <a:latin typeface="Times New Roman" panose="02020603050405020304" pitchFamily="18" charset="0"/>
                <a:ea typeface="Times New Roman" panose="02020603050405020304" pitchFamily="18" charset="0"/>
              </a:rPr>
              <a:t>«Технология», «Бейнелеу өнері», «Сызу» </a:t>
            </a:r>
            <a:r>
              <a:rPr lang="kk-KZ" sz="1600" dirty="0">
                <a:latin typeface="Times New Roman" panose="02020603050405020304" pitchFamily="18" charset="0"/>
                <a:ea typeface="Times New Roman" panose="02020603050405020304" pitchFamily="18" charset="0"/>
              </a:rPr>
              <a:t>мамандықтары бойынша дипломмен аттестаттаудан өтеді; </a:t>
            </a:r>
            <a:r>
              <a:rPr lang="kk-KZ" sz="1600" b="1" dirty="0">
                <a:latin typeface="Times New Roman" panose="02020603050405020304" pitchFamily="18" charset="0"/>
                <a:ea typeface="Times New Roman" panose="02020603050405020304" pitchFamily="18" charset="0"/>
              </a:rPr>
              <a:t>«Графика және жобалау» </a:t>
            </a:r>
            <a:r>
              <a:rPr lang="kk-KZ" sz="1600" dirty="0">
                <a:latin typeface="Times New Roman" panose="02020603050405020304" pitchFamily="18" charset="0"/>
                <a:ea typeface="Times New Roman" panose="02020603050405020304" pitchFamily="18" charset="0"/>
              </a:rPr>
              <a:t>пәні бойынша – </a:t>
            </a:r>
            <a:r>
              <a:rPr lang="kk-KZ" sz="1600" b="1" dirty="0">
                <a:latin typeface="Times New Roman" panose="02020603050405020304" pitchFamily="18" charset="0"/>
                <a:ea typeface="Times New Roman" panose="02020603050405020304" pitchFamily="18" charset="0"/>
              </a:rPr>
              <a:t>«Бейнелеу өнері», «Сызу», «Информатика» </a:t>
            </a:r>
            <a:r>
              <a:rPr lang="kk-KZ" sz="1600" dirty="0">
                <a:latin typeface="Times New Roman" panose="02020603050405020304" pitchFamily="18" charset="0"/>
                <a:ea typeface="Times New Roman" panose="02020603050405020304" pitchFamily="18" charset="0"/>
              </a:rPr>
              <a:t>мамандықтары бойынша диплом, сондай-ақ бұрын берілген біліктілік санатын ескере отырып кәсіптік оқыту ескеріледі. </a:t>
            </a:r>
            <a:endParaRPr lang="ru-RU" sz="1600" dirty="0">
              <a:effectLst/>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11141349" y="74186"/>
            <a:ext cx="1050651" cy="925116"/>
          </a:xfrm>
          <a:prstGeom prst="rect">
            <a:avLst/>
          </a:prstGeom>
        </p:spPr>
      </p:pic>
    </p:spTree>
    <p:extLst>
      <p:ext uri="{BB962C8B-B14F-4D97-AF65-F5344CB8AC3E}">
        <p14:creationId xmlns="" xmlns:p14="http://schemas.microsoft.com/office/powerpoint/2010/main" val="3984112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34067"/>
            <a:ext cx="10945639" cy="307777"/>
          </a:xfrm>
          <a:prstGeom prst="rect">
            <a:avLst/>
          </a:prstGeom>
        </p:spPr>
        <p:txBody>
          <a:bodyPr wrap="square">
            <a:spAutoFit/>
          </a:bodyPr>
          <a:lstStyle/>
          <a:p>
            <a:pPr indent="450215" algn="ctr"/>
            <a:r>
              <a:rPr lang="kk-KZ" b="1" dirty="0" smtClean="0">
                <a:latin typeface="Times New Roman" panose="02020603050405020304" pitchFamily="18" charset="0"/>
                <a:ea typeface="Times New Roman" panose="02020603050405020304" pitchFamily="18" charset="0"/>
              </a:rPr>
              <a:t>2-ПАРАГРАФ. ПЕДАГОГТЕРГЕ БІЛІКТІЛІК САНАТТАРЫН  МЕРЗІМІНЕН БҰРЫН БЕРУ ТӘРТІБІ</a:t>
            </a:r>
            <a:endParaRPr lang="ru-RU" sz="12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94922" y="644233"/>
            <a:ext cx="10812855" cy="738664"/>
          </a:xfrm>
          <a:prstGeom prst="rect">
            <a:avLst/>
          </a:prstGeom>
        </p:spPr>
        <p:txBody>
          <a:bodyPr wrap="square">
            <a:spAutoFit/>
          </a:bodyPr>
          <a:lstStyle/>
          <a:p>
            <a:pPr algn="just"/>
            <a:r>
              <a:rPr lang="kk-KZ" b="1" dirty="0">
                <a:latin typeface="Times New Roman" panose="02020603050405020304" pitchFamily="18" charset="0"/>
                <a:ea typeface="Times New Roman" panose="02020603050405020304" pitchFamily="18" charset="0"/>
              </a:rPr>
              <a:t>66. </a:t>
            </a:r>
            <a:r>
              <a:rPr lang="kk-KZ" dirty="0">
                <a:latin typeface="Times New Roman" panose="02020603050405020304" pitchFamily="18" charset="0"/>
                <a:ea typeface="Times New Roman" panose="02020603050405020304" pitchFamily="18" charset="0"/>
              </a:rPr>
              <a:t>Бiлiктiлiк санатын мерзiмiнен бұрын беруге кезектi аттестаттаудан кейiн </a:t>
            </a:r>
            <a:r>
              <a:rPr lang="kk-KZ" b="1" dirty="0">
                <a:latin typeface="Times New Roman" panose="02020603050405020304" pitchFamily="18" charset="0"/>
                <a:ea typeface="Times New Roman" panose="02020603050405020304" pitchFamily="18" charset="0"/>
              </a:rPr>
              <a:t>екi жыл өткен соң жол берiледi</a:t>
            </a:r>
            <a:r>
              <a:rPr lang="kk-KZ" dirty="0">
                <a:latin typeface="Times New Roman" panose="02020603050405020304" pitchFamily="18" charset="0"/>
                <a:ea typeface="Times New Roman" panose="02020603050405020304" pitchFamily="18" charset="0"/>
              </a:rPr>
              <a:t>. Педагог мерзімінен бұрын аттестаттауға өтінішті осы Қағидаларға 15-қосымшаға сәйкес нысан бойынша осы Қағидаларда айқындалатын тәртіппен </a:t>
            </a:r>
            <a:r>
              <a:rPr lang="kk-KZ" b="1" dirty="0">
                <a:latin typeface="Times New Roman" panose="02020603050405020304" pitchFamily="18" charset="0"/>
                <a:ea typeface="Times New Roman" panose="02020603050405020304" pitchFamily="18" charset="0"/>
              </a:rPr>
              <a:t>соңғы екі жылдан кем емес</a:t>
            </a:r>
            <a:r>
              <a:rPr lang="kk-KZ" dirty="0">
                <a:latin typeface="Times New Roman" panose="02020603050405020304" pitchFamily="18" charset="0"/>
                <a:ea typeface="Times New Roman" panose="02020603050405020304" pitchFamily="18" charset="0"/>
              </a:rPr>
              <a:t> қызметтің тиісті нәтижелері болған кезде береді.</a:t>
            </a:r>
            <a:endParaRPr lang="ru-RU" dirty="0">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494922" y="1434993"/>
            <a:ext cx="10930551" cy="2031325"/>
          </a:xfrm>
          <a:prstGeom prst="rect">
            <a:avLst/>
          </a:prstGeom>
        </p:spPr>
        <p:txBody>
          <a:bodyPr wrap="square">
            <a:spAutoFit/>
          </a:bodyPr>
          <a:lstStyle/>
          <a:p>
            <a:pPr algn="just"/>
            <a:r>
              <a:rPr lang="kk-KZ" b="1" dirty="0">
                <a:latin typeface="Times New Roman" panose="02020603050405020304" pitchFamily="18" charset="0"/>
                <a:ea typeface="Times New Roman" panose="02020603050405020304" pitchFamily="18" charset="0"/>
              </a:rPr>
              <a:t>67. «Педагог-модератор» </a:t>
            </a:r>
            <a:r>
              <a:rPr lang="kk-KZ" dirty="0">
                <a:latin typeface="Times New Roman" panose="02020603050405020304" pitchFamily="18" charset="0"/>
                <a:ea typeface="Times New Roman" panose="02020603050405020304" pitchFamily="18" charset="0"/>
              </a:rPr>
              <a:t>біліктілік санатын мерзімінен бұрын беруге педагогтер кемінде мынадай </a:t>
            </a:r>
            <a:r>
              <a:rPr lang="kk-KZ" b="1" dirty="0">
                <a:latin typeface="Times New Roman" panose="02020603050405020304" pitchFamily="18" charset="0"/>
                <a:ea typeface="Times New Roman" panose="02020603050405020304" pitchFamily="18" charset="0"/>
              </a:rPr>
              <a:t>екі талапқа </a:t>
            </a:r>
            <a:r>
              <a:rPr lang="kk-KZ" dirty="0">
                <a:latin typeface="Times New Roman" panose="02020603050405020304" pitchFamily="18" charset="0"/>
                <a:ea typeface="Times New Roman" panose="02020603050405020304" pitchFamily="18" charset="0"/>
              </a:rPr>
              <a:t>сәйкес болған жағдайда қатысады</a:t>
            </a:r>
            <a:r>
              <a:rPr lang="kk-KZ" b="1" dirty="0">
                <a:latin typeface="Times New Roman" panose="02020603050405020304" pitchFamily="18" charset="0"/>
                <a:ea typeface="Times New Roman" panose="02020603050405020304" pitchFamily="18" charset="0"/>
              </a:rPr>
              <a:t>:</a:t>
            </a:r>
            <a:endParaRPr lang="ru-RU"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пәнді </a:t>
            </a:r>
            <a:r>
              <a:rPr lang="kk-KZ" dirty="0">
                <a:latin typeface="Times New Roman" panose="02020603050405020304" pitchFamily="18" charset="0"/>
                <a:ea typeface="Times New Roman" panose="02020603050405020304" pitchFamily="18" charset="0"/>
              </a:rPr>
              <a:t>ағылшын тілінде оқыту құқығымен жоғары оқу орнын бітірген, ағылшын тілін С1 деңгейінен төмен емес (сефр (CEFR) шкаласы бойынша) білетіндігін растайтын сертификаты (куәлігі) бар немесе ғылыми-педагогикалық бейіні бойынша «магистр» академиялық дәрежесі берілген дипломы бар адамдар;</a:t>
            </a:r>
            <a:endParaRPr lang="ru-RU"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аудан (облыстық/республикалық маңызы бар қала) деңгейінде кәсіби шеберлік конкурстарының жүлдегерлері немесе жеңімпаздары болып табылатын адамдар;</a:t>
            </a:r>
            <a:endParaRPr lang="ru-RU"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облыстық деңгейде олимпиадалардың, конкурстардың, жарыстардың жеңімпаздарын немесе жүлдегерлерін дайындаған адамдар. </a:t>
            </a:r>
            <a:endParaRPr lang="ru-RU"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494922" y="3517248"/>
            <a:ext cx="11605036" cy="3108543"/>
          </a:xfrm>
          <a:prstGeom prst="rect">
            <a:avLst/>
          </a:prstGeom>
        </p:spPr>
        <p:txBody>
          <a:bodyPr wrap="square">
            <a:spAutoFit/>
          </a:bodyPr>
          <a:lstStyle/>
          <a:p>
            <a:pPr algn="just"/>
            <a:r>
              <a:rPr lang="kk-KZ" b="1" dirty="0">
                <a:latin typeface="Times New Roman" panose="02020603050405020304" pitchFamily="18" charset="0"/>
                <a:ea typeface="Times New Roman" panose="02020603050405020304" pitchFamily="18" charset="0"/>
              </a:rPr>
              <a:t>68. «Педагог-сарапшы» </a:t>
            </a:r>
            <a:r>
              <a:rPr lang="kk-KZ" dirty="0">
                <a:latin typeface="Times New Roman" panose="02020603050405020304" pitchFamily="18" charset="0"/>
                <a:ea typeface="Times New Roman" panose="02020603050405020304" pitchFamily="18" charset="0"/>
              </a:rPr>
              <a:t>біліктілік санатын мерзімінен бұрын алуға мынадай талаптардың кемінде </a:t>
            </a:r>
            <a:r>
              <a:rPr lang="kk-KZ" b="1" dirty="0">
                <a:latin typeface="Times New Roman" panose="02020603050405020304" pitchFamily="18" charset="0"/>
                <a:ea typeface="Times New Roman" panose="02020603050405020304" pitchFamily="18" charset="0"/>
              </a:rPr>
              <a:t>төртеуіне сәйкес </a:t>
            </a:r>
            <a:r>
              <a:rPr lang="kk-KZ" dirty="0">
                <a:latin typeface="Times New Roman" panose="02020603050405020304" pitchFamily="18" charset="0"/>
                <a:ea typeface="Times New Roman" panose="02020603050405020304" pitchFamily="18" charset="0"/>
              </a:rPr>
              <a:t>келетін педагогтер қатысады: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облыстық, республикалық деңгейлерде кәсіби шеберлік конкурстарының жүлдегерлері немесе жеңімпаздары болып табылатын адамдар;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облыстық, республикалық деңгейлерде олимпиадалардың, конкурстардың, жарыстардың жеңімпаздарын немесе жүлдегерлерін дайындаған адамдар;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аудандық/қалалық </a:t>
            </a:r>
            <a:r>
              <a:rPr lang="kk-KZ" dirty="0">
                <a:latin typeface="Times New Roman" panose="02020603050405020304" pitchFamily="18" charset="0"/>
                <a:ea typeface="Times New Roman" panose="02020603050405020304" pitchFamily="18" charset="0"/>
              </a:rPr>
              <a:t>деңгейдегі «Үздік педагог» атағына ие болған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мазмұнын сараптау республикалық ғылыми-практикалық орталығының «Сарапшылардың электрондық базасына» сәйкес немесе Республикалық оқу-әдістемелік кеңес ұсынған оқулықтарды, оқу-әдістемелік кешендер мен оқу-әдістемелік құралдарды сараптау жөніндегі сарапшылардың құрамына кіретін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ағылшын </a:t>
            </a:r>
            <a:r>
              <a:rPr lang="kk-KZ" dirty="0">
                <a:latin typeface="Times New Roman" panose="02020603050405020304" pitchFamily="18" charset="0"/>
                <a:ea typeface="Times New Roman" panose="02020603050405020304" pitchFamily="18" charset="0"/>
              </a:rPr>
              <a:t>тілін С1 (сефр (CEFR) шкаласы бойынша) деңгейінен төмен емес деңгейде меңгерген және пәндерді ағылшын тілінде оқытатын адамдар;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жоғары </a:t>
            </a:r>
            <a:r>
              <a:rPr lang="kk-KZ" dirty="0">
                <a:latin typeface="Times New Roman" panose="02020603050405020304" pitchFamily="18" charset="0"/>
                <a:ea typeface="Times New Roman" panose="02020603050405020304" pitchFamily="18" charset="0"/>
              </a:rPr>
              <a:t>оқу орнынан білім беру ұйымдарына педагогикалық жұмысқа ауысқан, кемінде екі жыл педагогикалық жұмыс өтілі бар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бейіндік </a:t>
            </a:r>
            <a:r>
              <a:rPr lang="kk-KZ" dirty="0">
                <a:latin typeface="Times New Roman" panose="02020603050405020304" pitchFamily="18" charset="0"/>
                <a:ea typeface="Times New Roman" panose="02020603050405020304" pitchFamily="18" charset="0"/>
              </a:rPr>
              <a:t>пән бойынша халықаралық дәрежедегі кандидат немесе спорт шебері болып табылатын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бейіні </a:t>
            </a:r>
            <a:r>
              <a:rPr lang="kk-KZ" dirty="0">
                <a:latin typeface="Times New Roman" panose="02020603050405020304" pitchFamily="18" charset="0"/>
                <a:ea typeface="Times New Roman" panose="02020603050405020304" pitchFamily="18" charset="0"/>
              </a:rPr>
              <a:t>бойынша ең жоғары біліктілік разряды бар өндірістік оқыту шеберлері;</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Уорлд </a:t>
            </a:r>
            <a:r>
              <a:rPr lang="kk-KZ" dirty="0">
                <a:latin typeface="Times New Roman" panose="02020603050405020304" pitchFamily="18" charset="0"/>
                <a:ea typeface="Times New Roman" panose="02020603050405020304" pitchFamily="18" charset="0"/>
              </a:rPr>
              <a:t>скилс (WorldSkills) облыстық чемпионаттарының жеңімпаздарын немесе жүлдегерлерін дайындаған адамдар;</a:t>
            </a:r>
            <a:endParaRPr lang="ru-RU" sz="1200" dirty="0">
              <a:effectLst/>
              <a:latin typeface="Times New Roman" panose="02020603050405020304" pitchFamily="18" charset="0"/>
              <a:ea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a:off x="11221335" y="126749"/>
            <a:ext cx="970665" cy="854687"/>
          </a:xfrm>
          <a:prstGeom prst="rect">
            <a:avLst/>
          </a:prstGeom>
        </p:spPr>
      </p:pic>
    </p:spTree>
    <p:extLst>
      <p:ext uri="{BB962C8B-B14F-4D97-AF65-F5344CB8AC3E}">
        <p14:creationId xmlns="" xmlns:p14="http://schemas.microsoft.com/office/powerpoint/2010/main" val="2875031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7695" y="211308"/>
            <a:ext cx="11760451" cy="6555641"/>
          </a:xfrm>
          <a:prstGeom prst="rect">
            <a:avLst/>
          </a:prstGeom>
        </p:spPr>
        <p:txBody>
          <a:bodyPr wrap="square">
            <a:spAutoFit/>
          </a:bodyPr>
          <a:lstStyle/>
          <a:p>
            <a:pPr algn="just"/>
            <a:r>
              <a:rPr lang="kk-KZ" b="1" dirty="0">
                <a:latin typeface="Times New Roman" panose="02020603050405020304" pitchFamily="18" charset="0"/>
                <a:ea typeface="Times New Roman" panose="02020603050405020304" pitchFamily="18" charset="0"/>
              </a:rPr>
              <a:t>69. «Педагог-зерттеуші» </a:t>
            </a:r>
            <a:r>
              <a:rPr lang="kk-KZ" dirty="0">
                <a:latin typeface="Times New Roman" panose="02020603050405020304" pitchFamily="18" charset="0"/>
                <a:ea typeface="Times New Roman" panose="02020603050405020304" pitchFamily="18" charset="0"/>
              </a:rPr>
              <a:t>біліктілік санатын мерзімінен бұрын алуға мынадай талаптардың кемінде </a:t>
            </a:r>
            <a:r>
              <a:rPr lang="kk-KZ" b="1" dirty="0">
                <a:latin typeface="Times New Roman" panose="02020603050405020304" pitchFamily="18" charset="0"/>
                <a:ea typeface="Times New Roman" panose="02020603050405020304" pitchFamily="18" charset="0"/>
              </a:rPr>
              <a:t>бесеуіне сәйкес </a:t>
            </a:r>
            <a:r>
              <a:rPr lang="kk-KZ" dirty="0">
                <a:latin typeface="Times New Roman" panose="02020603050405020304" pitchFamily="18" charset="0"/>
                <a:ea typeface="Times New Roman" panose="02020603050405020304" pitchFamily="18" charset="0"/>
              </a:rPr>
              <a:t>келетін педагогтер қатысады (осы тармақтың бесінші абзацында көрсетілген адамдарды қоспағанда):</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республикалық, халықаралық деңгейлерде кәсіби шеберлік конкурстарының жүлдегерлері немесе жеңімпаздары болып табылатын адамдар;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республикалық, халықаралық деңгейлерде олимпиадалардың, конкурстардың, жарыстардың жеңімпаздарын немесе жүлдегерлерін дайындаған адамдар; </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Уорлд </a:t>
            </a:r>
            <a:r>
              <a:rPr lang="kk-KZ" dirty="0">
                <a:latin typeface="Times New Roman" panose="02020603050405020304" pitchFamily="18" charset="0"/>
                <a:ea typeface="Times New Roman" panose="02020603050405020304" pitchFamily="18" charset="0"/>
              </a:rPr>
              <a:t>скилс (WorldSkills) республикалық немесе халықаралық чемпионаттарының жеңімпаздарын немесе жүлдегерлерін дайындаған тұлғалар;</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білім беру саласындағы уәкілетті орган бекіткен оқулықтардың, оқу-әдістемелік кешендер мен оқу-әдістемелік құралдардың тізбесіне енгізілген, басып </a:t>
            </a:r>
            <a:r>
              <a:rPr lang="kk-KZ" dirty="0" smtClean="0">
                <a:latin typeface="Times New Roman" panose="02020603050405020304" pitchFamily="18" charset="0"/>
                <a:ea typeface="Times New Roman" panose="02020603050405020304" pitchFamily="18" charset="0"/>
              </a:rPr>
              <a:t>- шығарылған </a:t>
            </a:r>
            <a:r>
              <a:rPr lang="kk-KZ" dirty="0">
                <a:latin typeface="Times New Roman" panose="02020603050405020304" pitchFamily="18" charset="0"/>
                <a:ea typeface="Times New Roman" panose="02020603050405020304" pitchFamily="18" charset="0"/>
              </a:rPr>
              <a:t>оқулықтардың, оқу-әдістемелік құралдардың авторлары (тең авторлары) болып табылатын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облыстық </a:t>
            </a:r>
            <a:r>
              <a:rPr lang="kk-KZ" dirty="0">
                <a:latin typeface="Times New Roman" panose="02020603050405020304" pitchFamily="18" charset="0"/>
                <a:ea typeface="Times New Roman" panose="02020603050405020304" pitchFamily="18" charset="0"/>
              </a:rPr>
              <a:t>деңгейдегі «Үздік педагог» атағына ие болған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мазмұнын сараптау республикалық ғылыми-практикалық орталығының «Сарапшылардың электрондық базасына» сәйкес немесе Техникалық және кәсіптік білім департаменті жанындағы Республикалық оқу-әдістемелік кеңес ұсынған оқулықтарды, оқу-әдістемелік кешендер мен </a:t>
            </a:r>
            <a:r>
              <a:rPr lang="kk-KZ" dirty="0" smtClean="0">
                <a:latin typeface="Times New Roman" panose="02020603050405020304" pitchFamily="18" charset="0"/>
                <a:ea typeface="Times New Roman" panose="02020603050405020304" pitchFamily="18" charset="0"/>
              </a:rPr>
              <a:t>- оқу-әдістемелік </a:t>
            </a:r>
            <a:r>
              <a:rPr lang="kk-KZ" dirty="0">
                <a:latin typeface="Times New Roman" panose="02020603050405020304" pitchFamily="18" charset="0"/>
                <a:ea typeface="Times New Roman" panose="02020603050405020304" pitchFamily="18" charset="0"/>
              </a:rPr>
              <a:t>құралдарды сараптау жөніндегі сарапшылардың құрамына кіретін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ғылым </a:t>
            </a:r>
            <a:r>
              <a:rPr lang="kk-KZ" dirty="0">
                <a:latin typeface="Times New Roman" panose="02020603050405020304" pitchFamily="18" charset="0"/>
                <a:ea typeface="Times New Roman" panose="02020603050405020304" pitchFamily="18" charset="0"/>
              </a:rPr>
              <a:t>кандидаты/докторы немесе PhD докторы ғылыми дәрежесі және кемінде үш жыл педагогикалық жұмыс өтілі бар тұлғалар;</a:t>
            </a:r>
            <a:endParaRPr lang="ru-RU" sz="1200" dirty="0">
              <a:latin typeface="Times New Roman" panose="02020603050405020304" pitchFamily="18" charset="0"/>
              <a:ea typeface="Times New Roman" panose="02020603050405020304" pitchFamily="18" charset="0"/>
            </a:endParaRPr>
          </a:p>
          <a:p>
            <a:pPr algn="just"/>
            <a:r>
              <a:rPr lang="kk-KZ" b="1" dirty="0">
                <a:latin typeface="Times New Roman" panose="02020603050405020304" pitchFamily="18" charset="0"/>
                <a:ea typeface="Times New Roman" panose="02020603050405020304" pitchFamily="18" charset="0"/>
              </a:rPr>
              <a:t>70.</a:t>
            </a:r>
            <a:r>
              <a:rPr lang="kk-KZ" dirty="0">
                <a:latin typeface="Times New Roman" panose="02020603050405020304" pitchFamily="18" charset="0"/>
                <a:ea typeface="Times New Roman" panose="02020603050405020304" pitchFamily="18" charset="0"/>
              </a:rPr>
              <a:t> </a:t>
            </a:r>
            <a:r>
              <a:rPr lang="kk-KZ" b="1" dirty="0">
                <a:latin typeface="Times New Roman" panose="02020603050405020304" pitchFamily="18" charset="0"/>
                <a:ea typeface="Times New Roman" panose="02020603050405020304" pitchFamily="18" charset="0"/>
              </a:rPr>
              <a:t>«Педагог-шебер» </a:t>
            </a:r>
            <a:r>
              <a:rPr lang="kk-KZ" dirty="0">
                <a:latin typeface="Times New Roman" panose="02020603050405020304" pitchFamily="18" charset="0"/>
                <a:ea typeface="Times New Roman" panose="02020603050405020304" pitchFamily="18" charset="0"/>
              </a:rPr>
              <a:t>біліктілік санатын мерзімінен бұрын алуға мынадай талаптардың кемінде </a:t>
            </a:r>
            <a:r>
              <a:rPr lang="kk-KZ" b="1" dirty="0">
                <a:latin typeface="Times New Roman" panose="02020603050405020304" pitchFamily="18" charset="0"/>
                <a:ea typeface="Times New Roman" panose="02020603050405020304" pitchFamily="18" charset="0"/>
              </a:rPr>
              <a:t>алтауына сәйкес </a:t>
            </a:r>
            <a:r>
              <a:rPr lang="kk-KZ" dirty="0">
                <a:latin typeface="Times New Roman" panose="02020603050405020304" pitchFamily="18" charset="0"/>
                <a:ea typeface="Times New Roman" panose="02020603050405020304" pitchFamily="18" charset="0"/>
              </a:rPr>
              <a:t>келетін педагогтер қатысады:</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халықаралық деңгейде олимпиадалардың, конкурстардың, жарыстардың жеңімпаздарын немесе жүлдегерлерін дайындаған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тізбеге сәйкес халықаралық кәсіби шеберлік конкурстарының жеңімпаздары немесе жүлдегерлері болып табылатын тұлғалар;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Ы</a:t>
            </a:r>
            <a:r>
              <a:rPr lang="kk-KZ" dirty="0">
                <a:latin typeface="Times New Roman" panose="02020603050405020304" pitchFamily="18" charset="0"/>
                <a:ea typeface="Times New Roman" panose="02020603050405020304" pitchFamily="18" charset="0"/>
              </a:rPr>
              <a:t>. Алтынсарин атындағы Ұлттық білім академиясы жанындағы Республикалық оқу-әдістемелік кеңесте, Техникалық және кәсіптік білім департаменті жанындағы Республикалық оқу-әдістемелік кеңесте мақұлданып,  білім беру ұйымдарында іске асырылған бағдарламалар немесе әзірлемелер мен үздік педагогикалық тәжірибелер енгізген тұлғалар;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саласындағы уәкілетті орган бекіткен оқулықтардың, оқу-әдістемелік кешендердің және оқу-әдістемелік құралдардың тізбесіне енгізілген жарияланған оқулықтардың, оқу-әдістемелік құралдардың авторлары (тең авторлары) болып табылатындар;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Білім </a:t>
            </a:r>
            <a:r>
              <a:rPr lang="kk-KZ" dirty="0">
                <a:latin typeface="Times New Roman" panose="02020603050405020304" pitchFamily="18" charset="0"/>
                <a:ea typeface="Times New Roman" panose="02020603050405020304" pitchFamily="18" charset="0"/>
              </a:rPr>
              <a:t>беру мазмұнын сараптау республикалық ғылыми-практикалық орталығының «Сарапшылардың электрондық базасына» сәйкес немесе Техникалық және кәсіптік білім департаменті жанындағы Республикалық оқу-әдістемелік кеңес ұсынған оқулықтарды, оқу-әдістемелік кешендер мен оқу-әдістемелік құралдарды сараптау жөніндегі сарапшылардың құрамына кіретін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ғылым </a:t>
            </a:r>
            <a:r>
              <a:rPr lang="kk-KZ" dirty="0">
                <a:latin typeface="Times New Roman" panose="02020603050405020304" pitchFamily="18" charset="0"/>
                <a:ea typeface="Times New Roman" panose="02020603050405020304" pitchFamily="18" charset="0"/>
              </a:rPr>
              <a:t>кандидаты/докторы немесе PhD докторы ғылыми дәрежесі және кемінде бес жыл педагогикалық жұмыс өтілі бар тұлғалар;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Қазақстан </a:t>
            </a:r>
            <a:r>
              <a:rPr lang="kk-KZ" dirty="0">
                <a:latin typeface="Times New Roman" panose="02020603050405020304" pitchFamily="18" charset="0"/>
                <a:ea typeface="Times New Roman" panose="02020603050405020304" pitchFamily="18" charset="0"/>
              </a:rPr>
              <a:t>Республикасының «Үздік педагог» атағына ие болған адамдар;</a:t>
            </a:r>
            <a:endParaRPr lang="ru-RU" sz="1200" dirty="0">
              <a:latin typeface="Times New Roman" panose="02020603050405020304" pitchFamily="18" charset="0"/>
              <a:ea typeface="Times New Roman" panose="02020603050405020304" pitchFamily="18" charset="0"/>
            </a:endParaRPr>
          </a:p>
          <a:p>
            <a:pPr algn="just"/>
            <a:r>
              <a:rPr lang="kk-KZ" dirty="0" smtClean="0">
                <a:latin typeface="Times New Roman" panose="02020603050405020304" pitchFamily="18" charset="0"/>
                <a:ea typeface="Times New Roman" panose="02020603050405020304" pitchFamily="18" charset="0"/>
              </a:rPr>
              <a:t>- Уорлд </a:t>
            </a:r>
            <a:r>
              <a:rPr lang="kk-KZ" dirty="0">
                <a:latin typeface="Times New Roman" panose="02020603050405020304" pitchFamily="18" charset="0"/>
                <a:ea typeface="Times New Roman" panose="02020603050405020304" pitchFamily="18" charset="0"/>
              </a:rPr>
              <a:t>скилс (WorldSkills) халықаралық чемпионаттарының жеңімпаздарын немесе жүлдегерлерін дайындаған адамдар.</a:t>
            </a:r>
            <a:endParaRPr lang="ru-RU" sz="12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196099" y="109919"/>
            <a:ext cx="995901" cy="876908"/>
          </a:xfrm>
          <a:prstGeom prst="rect">
            <a:avLst/>
          </a:prstGeom>
        </p:spPr>
      </p:pic>
    </p:spTree>
    <p:extLst>
      <p:ext uri="{BB962C8B-B14F-4D97-AF65-F5344CB8AC3E}">
        <p14:creationId xmlns="" xmlns:p14="http://schemas.microsoft.com/office/powerpoint/2010/main" val="1946710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7818" y="161639"/>
            <a:ext cx="11117655" cy="307777"/>
          </a:xfrm>
          <a:prstGeom prst="rect">
            <a:avLst/>
          </a:prstGeom>
        </p:spPr>
        <p:txBody>
          <a:bodyPr wrap="square">
            <a:spAutoFit/>
          </a:bodyPr>
          <a:lstStyle/>
          <a:p>
            <a:pPr indent="450215" algn="ctr"/>
            <a:r>
              <a:rPr lang="kk-KZ" b="1" dirty="0" smtClean="0">
                <a:latin typeface="Times New Roman" panose="02020603050405020304" pitchFamily="18" charset="0"/>
                <a:ea typeface="Times New Roman" panose="02020603050405020304" pitchFamily="18" charset="0"/>
              </a:rPr>
              <a:t>3-ПАРАГРАФ. ПЕДАГОГТЕРГЕ ОҢАЙЛАТЫЛҒАН ТӘРТІП БОЙЫНША  БІЛІКТІЛІК САНАТЫН БЕРУ ТӘРТІБІ</a:t>
            </a:r>
            <a:endParaRPr lang="ru-RU"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217283" y="741020"/>
            <a:ext cx="11651810" cy="4955203"/>
          </a:xfrm>
          <a:prstGeom prst="rect">
            <a:avLst/>
          </a:prstGeom>
        </p:spPr>
        <p:txBody>
          <a:bodyPr wrap="square">
            <a:spAutoFit/>
          </a:bodyPr>
          <a:lstStyle/>
          <a:p>
            <a:pPr algn="just"/>
            <a:r>
              <a:rPr lang="kk-KZ" b="1" dirty="0">
                <a:latin typeface="Times New Roman" panose="02020603050405020304" pitchFamily="18" charset="0"/>
                <a:ea typeface="Times New Roman" panose="02020603050405020304" pitchFamily="18" charset="0"/>
              </a:rPr>
              <a:t>72. </a:t>
            </a:r>
            <a:r>
              <a:rPr lang="kk-KZ" dirty="0">
                <a:latin typeface="Times New Roman" panose="02020603050405020304" pitchFamily="18" charset="0"/>
                <a:ea typeface="Times New Roman" panose="02020603050405020304" pitchFamily="18" charset="0"/>
              </a:rPr>
              <a:t>Президенттің кадр резервіне кірген тұлғаларға, Nazarbayev University түлектеріне, «Болашақ» бағдарламасы бойынша оқуға ұсынылған шетелдік жоғары және жоғары оқу орнынан кейінгі білім беру ұйымдарының түлектеріне жұмысқа орналасу кезінде жоғары оқу орнын аяқтағаннан кейін бес жылдан кешіктірілмей біліктілік санатын беру рәсімінсіз Комиссия шешімімен «педагог-модератор» біліктілік санаты беріледі. Кезекті аттестаттау осы Қағидаларда белгіленген мерзімде өткізіледі. </a:t>
            </a:r>
            <a:endParaRPr lang="kk-KZ" dirty="0" smtClean="0">
              <a:latin typeface="Times New Roman" panose="02020603050405020304" pitchFamily="18" charset="0"/>
              <a:ea typeface="Times New Roman" panose="02020603050405020304" pitchFamily="18" charset="0"/>
            </a:endParaRPr>
          </a:p>
          <a:p>
            <a:pPr algn="just"/>
            <a:endParaRPr lang="ru-RU" sz="1200" dirty="0">
              <a:latin typeface="Times New Roman" panose="02020603050405020304" pitchFamily="18" charset="0"/>
              <a:ea typeface="Times New Roman" panose="02020603050405020304" pitchFamily="18" charset="0"/>
            </a:endParaRPr>
          </a:p>
          <a:p>
            <a:pPr algn="just"/>
            <a:r>
              <a:rPr lang="kk-KZ" b="1" dirty="0">
                <a:latin typeface="Times New Roman" panose="02020603050405020304" pitchFamily="18" charset="0"/>
                <a:ea typeface="Times New Roman" panose="02020603050405020304" pitchFamily="18" charset="0"/>
              </a:rPr>
              <a:t>73. </a:t>
            </a:r>
            <a:r>
              <a:rPr lang="kk-KZ" dirty="0">
                <a:latin typeface="Times New Roman" panose="02020603050405020304" pitchFamily="18" charset="0"/>
                <a:ea typeface="Times New Roman" panose="02020603050405020304" pitchFamily="18" charset="0"/>
              </a:rPr>
              <a:t>«Педагог-модератор» біліктілік санаты техникалық және кәсіптік, орта білімнен кейінгі білім беру ұйымдарында арнайы пәндер бойынша педагогтер және өндірістік оқыту шеберлері лауазымдарына жұмысқа орналасу кезінде тиісті мамандық немесе бейін бойынша өндірісте кемінде соңғы бес жыл жұмыс өтілі бар адамдарға жеке өтініші негізінде аттестаттаудан өтпей беріледі.</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«Педагог-сарапшы» біліктілік санаты техникалық және кәсіптік, орта білімнен кейінгі білім беру ұйымдарында арнайы пәндер бойынша педагогтер және өндірістік оқыту шеберлері лауазымдарына жұмысқа орналасу кезінде тиісті мамандық немесе бейін бойынша өндірісте жұмыс өтілі соңғы он жылдан асатын адамдарға жеке өтініші негізінде аттестаттаудан өтпей беріледі</a:t>
            </a:r>
            <a:r>
              <a:rPr lang="kk-KZ" dirty="0" smtClean="0">
                <a:latin typeface="Times New Roman" panose="02020603050405020304" pitchFamily="18" charset="0"/>
                <a:ea typeface="Times New Roman" panose="02020603050405020304" pitchFamily="18" charset="0"/>
              </a:rPr>
              <a:t>.</a:t>
            </a:r>
          </a:p>
          <a:p>
            <a:pPr algn="just"/>
            <a:endParaRPr lang="ru-RU" sz="1200" dirty="0">
              <a:latin typeface="Times New Roman" panose="02020603050405020304" pitchFamily="18" charset="0"/>
              <a:ea typeface="Times New Roman" panose="02020603050405020304" pitchFamily="18" charset="0"/>
            </a:endParaRPr>
          </a:p>
          <a:p>
            <a:pPr algn="just"/>
            <a:r>
              <a:rPr lang="kk-KZ" b="1" dirty="0">
                <a:latin typeface="Times New Roman" panose="02020603050405020304" pitchFamily="18" charset="0"/>
                <a:ea typeface="Times New Roman" panose="02020603050405020304" pitchFamily="18" charset="0"/>
              </a:rPr>
              <a:t>74. </a:t>
            </a:r>
            <a:r>
              <a:rPr lang="kk-KZ" dirty="0">
                <a:latin typeface="Times New Roman" panose="02020603050405020304" pitchFamily="18" charset="0"/>
                <a:ea typeface="Times New Roman" panose="02020603050405020304" pitchFamily="18" charset="0"/>
              </a:rPr>
              <a:t>Жеке өтініш және сертификат негізінде шет (ағылшын, неміс, француз) тілдерінің педагогтеріне шет тілін меңгеру деңгейі бойынша аттестаттау рәсімінен өтпей «педагог-модератор» біліктілік санаты беріледі:</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ағылшын тілі: айелтс (IELTS) – 6,5 балл; тойфл (TOEFL) (іnternet Based Test (іBT)  – 79-84 балл; </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француз тілі: дельф (DELF) – В2;</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неміс тілі: гесэ цэтификат (Goethe Zertifikat) – В2. </a:t>
            </a:r>
            <a:endParaRPr lang="kk-KZ" dirty="0" smtClean="0">
              <a:latin typeface="Times New Roman" panose="02020603050405020304" pitchFamily="18" charset="0"/>
              <a:ea typeface="Times New Roman" panose="02020603050405020304" pitchFamily="18" charset="0"/>
            </a:endParaRPr>
          </a:p>
          <a:p>
            <a:pPr algn="just"/>
            <a:endParaRPr lang="ru-RU" sz="1200" dirty="0">
              <a:latin typeface="Times New Roman" panose="02020603050405020304" pitchFamily="18" charset="0"/>
              <a:ea typeface="Times New Roman" panose="02020603050405020304" pitchFamily="18" charset="0"/>
            </a:endParaRPr>
          </a:p>
          <a:p>
            <a:pPr algn="just"/>
            <a:r>
              <a:rPr lang="kk-KZ" b="1" dirty="0">
                <a:latin typeface="Times New Roman" panose="02020603050405020304" pitchFamily="18" charset="0"/>
                <a:ea typeface="Times New Roman" panose="02020603050405020304" pitchFamily="18" charset="0"/>
              </a:rPr>
              <a:t>75. </a:t>
            </a:r>
            <a:r>
              <a:rPr lang="kk-KZ" dirty="0">
                <a:latin typeface="Times New Roman" panose="02020603050405020304" pitchFamily="18" charset="0"/>
                <a:ea typeface="Times New Roman" panose="02020603050405020304" pitchFamily="18" charset="0"/>
              </a:rPr>
              <a:t>Жеке өтініш және сертификат негізінде шет (ағылшын, неміс, француз) тілдерінің педагогтеріне шет тілін меңгеру деңгейі бойынша «педагог-сарапшы» біліктілік санаты бұдан әрі ПББ рәсімінен өтпей-ақ қызмет нәтижелерін кешенді талдамалық жинақтаудан өткеннен кейін беріледі:</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ағылшын тілі: айелтс (IELTS) – 6,5 балл; тойфл (TOEFL) (іnternet Based Test (іBT)  – 85-93 балл; </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француз тілі: дельф (DELF) – В2;</a:t>
            </a:r>
            <a:endParaRPr lang="ru-RU" sz="1200" dirty="0">
              <a:latin typeface="Times New Roman" panose="02020603050405020304" pitchFamily="18" charset="0"/>
              <a:ea typeface="Times New Roman" panose="02020603050405020304" pitchFamily="18" charset="0"/>
            </a:endParaRPr>
          </a:p>
          <a:p>
            <a:pPr algn="just"/>
            <a:r>
              <a:rPr lang="kk-KZ" dirty="0">
                <a:latin typeface="Times New Roman" panose="02020603050405020304" pitchFamily="18" charset="0"/>
                <a:ea typeface="Times New Roman" panose="02020603050405020304" pitchFamily="18" charset="0"/>
              </a:rPr>
              <a:t>неміс тілі: гесэ цэтификат (Goethe Zertifikat) – В2. </a:t>
            </a:r>
            <a:endParaRPr lang="ru-RU" sz="1200" dirty="0">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1196100" y="49068"/>
            <a:ext cx="917438" cy="807820"/>
          </a:xfrm>
          <a:prstGeom prst="rect">
            <a:avLst/>
          </a:prstGeom>
        </p:spPr>
      </p:pic>
    </p:spTree>
    <p:extLst>
      <p:ext uri="{BB962C8B-B14F-4D97-AF65-F5344CB8AC3E}">
        <p14:creationId xmlns="" xmlns:p14="http://schemas.microsoft.com/office/powerpoint/2010/main" val="2744912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5101" y="680880"/>
            <a:ext cx="10701196" cy="5262979"/>
          </a:xfrm>
          <a:prstGeom prst="rect">
            <a:avLst/>
          </a:prstGeom>
        </p:spPr>
        <p:txBody>
          <a:bodyPr wrap="square">
            <a:spAutoFit/>
          </a:bodyPr>
          <a:lstStyle/>
          <a:p>
            <a:pPr indent="450215" algn="just"/>
            <a:r>
              <a:rPr lang="kk-KZ" b="1" dirty="0">
                <a:latin typeface="Times New Roman" panose="02020603050405020304" pitchFamily="18" charset="0"/>
                <a:ea typeface="Times New Roman" panose="02020603050405020304" pitchFamily="18" charset="0"/>
              </a:rPr>
              <a:t>76.</a:t>
            </a:r>
            <a:r>
              <a:rPr lang="kk-KZ" dirty="0">
                <a:latin typeface="Times New Roman" panose="02020603050405020304" pitchFamily="18" charset="0"/>
                <a:ea typeface="Times New Roman" panose="02020603050405020304" pitchFamily="18" charset="0"/>
              </a:rPr>
              <a:t> Жеке өтініш және сертификат негізінде шет (ағылшын, неміс, француз) тілдерінің педагогтеріне шет тілін меңгеру деңгейі бойынша «педагог-зерттеуші» біліктілік санаты бұдан әрі ПББ рәсімінен өтпей-ақ қызмет нәтижелерін кешенді талдамалық жинақтаудан өткеннен кейін беріледі:</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ағылшын тілі: айелтс (IELTS) – 7 балл; тойфл (TOEFL) (Интернет бейсд тест (Ай Би Ти)  – 94-101 балл; </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тикити TKT (тичинг ноулидж тест Teaching Knowledge Test) модулс Modules 1-3</a:t>
            </a:r>
            <a:r>
              <a:rPr lang="kk-KZ" dirty="0">
                <a:latin typeface="Times New Roman" panose="02020603050405020304" pitchFamily="18" charset="0"/>
                <a:ea typeface="Calibri" panose="020F0502020204030204" pitchFamily="34" charset="0"/>
              </a:rPr>
              <a:t> (3 модульдің бірі) </a:t>
            </a:r>
            <a:r>
              <a:rPr lang="kk-KZ" dirty="0">
                <a:latin typeface="Times New Roman" panose="02020603050405020304" pitchFamily="18" charset="0"/>
                <a:ea typeface="Times New Roman" panose="02020603050405020304" pitchFamily="18" charset="0"/>
              </a:rPr>
              <a:t>бэнд</a:t>
            </a:r>
            <a:r>
              <a:rPr lang="kk-KZ" dirty="0">
                <a:latin typeface="Times New Roman" panose="02020603050405020304" pitchFamily="18" charset="0"/>
                <a:ea typeface="Calibri" panose="020F0502020204030204" pitchFamily="34" charset="0"/>
              </a:rPr>
              <a:t> Band 3-4/4 (4 балл бойынша нәтиже 3-4 балл);</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француз тілі: дельф (DELF) – С1;</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неміс тілі: гесэ цэтификат (Goethe Zertifikat) – С1. </a:t>
            </a:r>
            <a:endParaRPr lang="ru-RU" sz="1200" dirty="0">
              <a:latin typeface="Times New Roman" panose="02020603050405020304" pitchFamily="18" charset="0"/>
              <a:ea typeface="Times New Roman" panose="02020603050405020304" pitchFamily="18" charset="0"/>
            </a:endParaRPr>
          </a:p>
          <a:p>
            <a:pPr indent="450215" algn="just"/>
            <a:r>
              <a:rPr lang="kk-KZ" b="1" dirty="0">
                <a:latin typeface="Times New Roman" panose="02020603050405020304" pitchFamily="18" charset="0"/>
                <a:ea typeface="Times New Roman" panose="02020603050405020304" pitchFamily="18" charset="0"/>
              </a:rPr>
              <a:t>«Педагог-зерттеуші» </a:t>
            </a:r>
            <a:r>
              <a:rPr lang="kk-KZ" dirty="0">
                <a:latin typeface="Times New Roman" panose="02020603050405020304" pitchFamily="18" charset="0"/>
                <a:ea typeface="Times New Roman" panose="02020603050405020304" pitchFamily="18" charset="0"/>
              </a:rPr>
              <a:t>біліктілік санаты </a:t>
            </a:r>
            <a:r>
              <a:rPr lang="kk-KZ" b="1" dirty="0">
                <a:latin typeface="Times New Roman" panose="02020603050405020304" pitchFamily="18" charset="0"/>
                <a:ea typeface="Times New Roman" panose="02020603050405020304" pitchFamily="18" charset="0"/>
              </a:rPr>
              <a:t>қызмет нәтижелерін кешенді талдамалық жинақтаудан өткеннен кейін біліктілік тестілеу рәсімінен өтпей-ақ беріледі</a:t>
            </a:r>
            <a:r>
              <a:rPr lang="kk-KZ" dirty="0">
                <a:latin typeface="Times New Roman" panose="02020603050405020304" pitchFamily="18" charset="0"/>
                <a:ea typeface="Times New Roman" panose="02020603050405020304" pitchFamily="18" charset="0"/>
              </a:rPr>
              <a:t>.</a:t>
            </a:r>
            <a:endParaRPr lang="ru-RU" sz="1200" dirty="0">
              <a:latin typeface="Times New Roman" panose="02020603050405020304" pitchFamily="18" charset="0"/>
              <a:ea typeface="Times New Roman" panose="02020603050405020304" pitchFamily="18" charset="0"/>
            </a:endParaRPr>
          </a:p>
          <a:p>
            <a:pPr indent="450215" algn="just"/>
            <a:r>
              <a:rPr lang="kk-KZ" b="1" dirty="0">
                <a:latin typeface="Times New Roman" panose="02020603050405020304" pitchFamily="18" charset="0"/>
                <a:ea typeface="Times New Roman" panose="02020603050405020304" pitchFamily="18" charset="0"/>
              </a:rPr>
              <a:t>«Педагог-зерттеуші» </a:t>
            </a:r>
            <a:r>
              <a:rPr lang="kk-KZ" dirty="0">
                <a:latin typeface="Times New Roman" panose="02020603050405020304" pitchFamily="18" charset="0"/>
                <a:ea typeface="Times New Roman" panose="02020603050405020304" pitchFamily="18" charset="0"/>
              </a:rPr>
              <a:t>біліктілік санаты сэлта </a:t>
            </a:r>
            <a:r>
              <a:rPr lang="kk-KZ" b="1" dirty="0">
                <a:latin typeface="Times New Roman" panose="02020603050405020304" pitchFamily="18" charset="0"/>
                <a:ea typeface="Times New Roman" panose="02020603050405020304" pitchFamily="18" charset="0"/>
              </a:rPr>
              <a:t>Celta</a:t>
            </a:r>
            <a:r>
              <a:rPr lang="kk-KZ" dirty="0">
                <a:latin typeface="Times New Roman" panose="02020603050405020304" pitchFamily="18" charset="0"/>
                <a:ea typeface="Times New Roman" panose="02020603050405020304" pitchFamily="18" charset="0"/>
              </a:rPr>
              <a:t> (сертифекейт ин инглиш лэнгуиж  тичинг то адалтс. Кембридж (Certificate in English language teaching to Adults. Cambridge) ) пас энд эбав </a:t>
            </a:r>
            <a:r>
              <a:rPr lang="kk-KZ" b="1" dirty="0">
                <a:latin typeface="Times New Roman" panose="02020603050405020304" pitchFamily="18" charset="0"/>
                <a:ea typeface="Times New Roman" panose="02020603050405020304" pitchFamily="18" charset="0"/>
              </a:rPr>
              <a:t>Pass and above </a:t>
            </a:r>
            <a:r>
              <a:rPr lang="kk-KZ" dirty="0">
                <a:latin typeface="Times New Roman" panose="02020603050405020304" pitchFamily="18" charset="0"/>
                <a:ea typeface="Times New Roman" panose="02020603050405020304" pitchFamily="18" charset="0"/>
              </a:rPr>
              <a:t>сертификаты бар ағылшын тілі мұғалімдеріне жеке өтініш негізінде </a:t>
            </a:r>
            <a:r>
              <a:rPr lang="kk-KZ" b="1" dirty="0">
                <a:latin typeface="Times New Roman" panose="02020603050405020304" pitchFamily="18" charset="0"/>
                <a:ea typeface="Times New Roman" panose="02020603050405020304" pitchFamily="18" charset="0"/>
              </a:rPr>
              <a:t>аттестаттау рәсімінен өтпей беріледі</a:t>
            </a:r>
            <a:r>
              <a:rPr lang="kk-KZ" dirty="0">
                <a:latin typeface="Times New Roman" panose="02020603050405020304" pitchFamily="18" charset="0"/>
                <a:ea typeface="Times New Roman" panose="02020603050405020304" pitchFamily="18" charset="0"/>
              </a:rPr>
              <a:t>.</a:t>
            </a:r>
            <a:endParaRPr lang="ru-RU" sz="1200" dirty="0">
              <a:latin typeface="Times New Roman" panose="02020603050405020304" pitchFamily="18" charset="0"/>
              <a:ea typeface="Times New Roman" panose="02020603050405020304" pitchFamily="18" charset="0"/>
            </a:endParaRPr>
          </a:p>
          <a:p>
            <a:pPr indent="450215" algn="just"/>
            <a:r>
              <a:rPr lang="kk-KZ" b="1" dirty="0">
                <a:latin typeface="Times New Roman" panose="02020603050405020304" pitchFamily="18" charset="0"/>
                <a:ea typeface="Times New Roman" panose="02020603050405020304" pitchFamily="18" charset="0"/>
              </a:rPr>
              <a:t>77. </a:t>
            </a:r>
            <a:r>
              <a:rPr lang="kk-KZ" dirty="0">
                <a:latin typeface="Times New Roman" panose="02020603050405020304" pitchFamily="18" charset="0"/>
                <a:ea typeface="Times New Roman" panose="02020603050405020304" pitchFamily="18" charset="0"/>
              </a:rPr>
              <a:t>Жеке өтініш және сертификат негізінде шет (ағылшын, неміс, француз) тілдерінің педагогтеріне шет тілін меңгеру деңгейі бойынша «педагог-шебер» біліктілік санаты бұдан әрі ПББ рәсімінен өтпей-ақ қызмет нәтижелерін кешенді талдамалық жинақтаудан өткеннен кейін беріледі:</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ағылшын тілі: айелтс (IELTS) – 7,5 балл; тойфл (TOEFL) (Интернет бейсд тест (Ай Би Ти) іnternet Based Test (іBT)  – 102-109 балл; </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тикити </a:t>
            </a:r>
            <a:r>
              <a:rPr lang="kk-KZ" dirty="0">
                <a:latin typeface="Times New Roman" panose="02020603050405020304" pitchFamily="18" charset="0"/>
                <a:ea typeface="Calibri" panose="020F0502020204030204" pitchFamily="34" charset="0"/>
              </a:rPr>
              <a:t>TKT </a:t>
            </a:r>
            <a:r>
              <a:rPr lang="kk-KZ" dirty="0">
                <a:latin typeface="Times New Roman" panose="02020603050405020304" pitchFamily="18" charset="0"/>
                <a:ea typeface="Times New Roman" panose="02020603050405020304" pitchFamily="18" charset="0"/>
              </a:rPr>
              <a:t>(тичинг ноулидж тест </a:t>
            </a:r>
            <a:r>
              <a:rPr lang="kk-KZ" dirty="0">
                <a:latin typeface="Times New Roman" panose="02020603050405020304" pitchFamily="18" charset="0"/>
                <a:ea typeface="Calibri" panose="020F0502020204030204" pitchFamily="34" charset="0"/>
              </a:rPr>
              <a:t>Teaching Knowledge Test) </a:t>
            </a:r>
            <a:r>
              <a:rPr lang="kk-KZ" dirty="0">
                <a:latin typeface="Times New Roman" panose="02020603050405020304" pitchFamily="18" charset="0"/>
                <a:ea typeface="Times New Roman" panose="02020603050405020304" pitchFamily="18" charset="0"/>
              </a:rPr>
              <a:t>модулс </a:t>
            </a:r>
            <a:r>
              <a:rPr lang="kk-KZ" dirty="0">
                <a:latin typeface="Times New Roman" panose="02020603050405020304" pitchFamily="18" charset="0"/>
                <a:ea typeface="Calibri" panose="020F0502020204030204" pitchFamily="34" charset="0"/>
              </a:rPr>
              <a:t>Modules 1-3 (3 модульдің бірі) </a:t>
            </a:r>
            <a:r>
              <a:rPr lang="kk-KZ" dirty="0">
                <a:latin typeface="Times New Roman" panose="02020603050405020304" pitchFamily="18" charset="0"/>
                <a:ea typeface="Times New Roman" panose="02020603050405020304" pitchFamily="18" charset="0"/>
              </a:rPr>
              <a:t>бэнд </a:t>
            </a:r>
            <a:r>
              <a:rPr lang="kk-KZ" dirty="0">
                <a:latin typeface="Times New Roman" panose="02020603050405020304" pitchFamily="18" charset="0"/>
                <a:ea typeface="Calibri" panose="020F0502020204030204" pitchFamily="34" charset="0"/>
              </a:rPr>
              <a:t>Band 3-4/4 (4 балл бойынша нәтиже 3-4 балл);</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француз тілі: дельф (DELF) – С1;</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неміс тілі: гесэ цэтификат (Goethe Zertifikat) – С1. </a:t>
            </a:r>
            <a:endParaRPr lang="ru-RU" sz="1200" dirty="0">
              <a:latin typeface="Times New Roman" panose="02020603050405020304" pitchFamily="18" charset="0"/>
              <a:ea typeface="Times New Roman" panose="02020603050405020304" pitchFamily="18" charset="0"/>
            </a:endParaRPr>
          </a:p>
          <a:p>
            <a:pPr indent="450215" algn="just"/>
            <a:r>
              <a:rPr lang="kk-KZ" dirty="0">
                <a:latin typeface="Times New Roman" panose="02020603050405020304" pitchFamily="18" charset="0"/>
                <a:ea typeface="Times New Roman" panose="02020603050405020304" pitchFamily="18" charset="0"/>
              </a:rPr>
              <a:t>«Педагог-шебер» біліктілік санаты жеке өтініш негізінде аттестаттау рәсімінен өтпей-ақ дэлта Delta (диплом ин инглш лэнгуж тичинг ту адалтс Diploma in English Language Teaching to Adults) пас энд эбав Pass and above) сертификаты бар ағылшын тілі мұғалімдеріне беріледі.</a:t>
            </a:r>
            <a:endParaRPr lang="ru-RU" sz="1200" dirty="0">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226297" y="91813"/>
            <a:ext cx="951063" cy="837427"/>
          </a:xfrm>
          <a:prstGeom prst="rect">
            <a:avLst/>
          </a:prstGeom>
        </p:spPr>
      </p:pic>
    </p:spTree>
    <p:extLst>
      <p:ext uri="{BB962C8B-B14F-4D97-AF65-F5344CB8AC3E}">
        <p14:creationId xmlns="" xmlns:p14="http://schemas.microsoft.com/office/powerpoint/2010/main" val="3314635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43453"/>
            <a:ext cx="11724238" cy="4445832"/>
          </a:xfrm>
          <a:prstGeom prst="rect">
            <a:avLst/>
          </a:prstGeom>
        </p:spPr>
        <p:txBody>
          <a:bodyPr wrap="square">
            <a:spAutoFit/>
          </a:bodyPr>
          <a:lstStyle/>
          <a:p>
            <a:pPr marL="180975" algn="just">
              <a:lnSpc>
                <a:spcPct val="115000"/>
              </a:lnSpc>
            </a:pPr>
            <a:r>
              <a:rPr lang="en-US"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78</a:t>
            </a:r>
            <a:r>
              <a:rPr lang="ru-RU" b="1"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Жоғарыда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аталған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сертификаттары</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шет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тілдерінің</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педагогтері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біліктілік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санатын</a:t>
            </a:r>
            <a:r>
              <a:rPr lang="ru-RU" dirty="0">
                <a:latin typeface="Times New Roman" panose="02020603050405020304" pitchFamily="18" charset="0"/>
                <a:ea typeface="Times New Roman" panose="02020603050405020304" pitchFamily="18" charset="0"/>
              </a:rPr>
              <a:t> беру </a:t>
            </a:r>
            <a:r>
              <a:rPr lang="ru-RU" dirty="0" err="1">
                <a:latin typeface="Times New Roman" panose="02020603050405020304" pitchFamily="18" charset="0"/>
                <a:ea typeface="Times New Roman" panose="02020603050405020304" pitchFamily="18" charset="0"/>
              </a:rPr>
              <a:t>рәсімінен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жалпы</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негізде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өтеді</a:t>
            </a:r>
            <a:r>
              <a:rPr lang="ru-RU" dirty="0" smtClean="0">
                <a:latin typeface="Times New Roman" panose="02020603050405020304" pitchFamily="18" charset="0"/>
                <a:ea typeface="Times New Roman" panose="02020603050405020304" pitchFamily="18" charset="0"/>
              </a:rPr>
              <a:t>.</a:t>
            </a:r>
          </a:p>
          <a:p>
            <a:pPr marL="180975" algn="just">
              <a:lnSpc>
                <a:spcPct val="115000"/>
              </a:lnSpc>
            </a:pPr>
            <a:endParaRPr lang="ru-RU" sz="1100"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79</a:t>
            </a:r>
            <a:r>
              <a:rPr lang="ru-RU" b="1"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Шет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қытай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түрік</a:t>
            </a:r>
            <a:r>
              <a:rPr lang="ru-RU" dirty="0">
                <a:latin typeface="Times New Roman" panose="02020603050405020304" pitchFamily="18" charset="0"/>
                <a:ea typeface="Times New Roman" panose="02020603050405020304" pitchFamily="18" charset="0"/>
              </a:rPr>
              <a:t>, араб </a:t>
            </a:r>
            <a:r>
              <a:rPr lang="ru-RU" dirty="0" err="1">
                <a:latin typeface="Times New Roman" panose="02020603050405020304" pitchFamily="18" charset="0"/>
                <a:ea typeface="Times New Roman" panose="02020603050405020304" pitchFamily="18" charset="0"/>
              </a:rPr>
              <a:t>және</a:t>
            </a:r>
            <a:r>
              <a:rPr lang="ru-RU" dirty="0">
                <a:latin typeface="Times New Roman" panose="02020603050405020304" pitchFamily="18" charset="0"/>
                <a:ea typeface="Times New Roman" panose="02020603050405020304" pitchFamily="18" charset="0"/>
              </a:rPr>
              <a:t> т. б.) </a:t>
            </a:r>
            <a:r>
              <a:rPr lang="ru-RU" dirty="0" err="1">
                <a:latin typeface="Times New Roman" panose="02020603050405020304" pitchFamily="18" charset="0"/>
                <a:ea typeface="Times New Roman" panose="02020603050405020304" pitchFamily="18" charset="0"/>
              </a:rPr>
              <a:t>тілдерінің</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педагогтеріне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жеке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өтініш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және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бірінші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тіл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ретінде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сөйлейтін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елдерде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ресми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танылған</a:t>
            </a:r>
            <a:r>
              <a:rPr lang="ru-RU" dirty="0">
                <a:latin typeface="Times New Roman" panose="02020603050405020304" pitchFamily="18" charset="0"/>
                <a:ea typeface="Times New Roman" panose="02020603050405020304" pitchFamily="18" charset="0"/>
              </a:rPr>
              <a:t> сертификат </a:t>
            </a:r>
            <a:r>
              <a:rPr lang="ru-RU" dirty="0" err="1">
                <a:latin typeface="Times New Roman" panose="02020603050405020304" pitchFamily="18" charset="0"/>
                <a:ea typeface="Times New Roman" panose="02020603050405020304" pitchFamily="18" charset="0"/>
              </a:rPr>
              <a:t>негізінде</a:t>
            </a:r>
            <a:r>
              <a:rPr lang="ru-RU"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marL="180975" algn="just">
              <a:lnSpc>
                <a:spcPct val="115000"/>
              </a:lnSpc>
            </a:pP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В2 </a:t>
            </a:r>
            <a:r>
              <a:rPr lang="ru-RU" dirty="0" err="1">
                <a:latin typeface="Times New Roman" panose="02020603050405020304" pitchFamily="18" charset="0"/>
                <a:ea typeface="Times New Roman" panose="02020603050405020304" pitchFamily="18" charset="0"/>
              </a:rPr>
              <a:t>деңгейі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бойынша</a:t>
            </a:r>
            <a:r>
              <a:rPr lang="ru-RU" dirty="0">
                <a:latin typeface="Times New Roman" panose="02020603050405020304" pitchFamily="18" charset="0"/>
                <a:ea typeface="Times New Roman" panose="02020603050405020304" pitchFamily="18" charset="0"/>
              </a:rPr>
              <a:t> "педагог-модератор" </a:t>
            </a:r>
            <a:r>
              <a:rPr lang="ru-RU" dirty="0" err="1">
                <a:latin typeface="Times New Roman" panose="02020603050405020304" pitchFamily="18" charset="0"/>
                <a:ea typeface="Times New Roman" panose="02020603050405020304" pitchFamily="18" charset="0"/>
              </a:rPr>
              <a:t>біліктілік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санаты</a:t>
            </a:r>
            <a:r>
              <a:rPr lang="ru-RU" dirty="0">
                <a:latin typeface="Times New Roman" panose="02020603050405020304" pitchFamily="18" charset="0"/>
                <a:ea typeface="Times New Roman" panose="02020603050405020304" pitchFamily="18" charset="0"/>
              </a:rPr>
              <a:t>, </a:t>
            </a:r>
            <a:endParaRPr lang="ru-RU" sz="1100" dirty="0">
              <a:latin typeface="Times New Roman" panose="02020603050405020304" pitchFamily="18" charset="0"/>
              <a:ea typeface="Times New Roman" panose="02020603050405020304" pitchFamily="18" charset="0"/>
            </a:endParaRPr>
          </a:p>
          <a:p>
            <a:pPr marL="180975" algn="just">
              <a:lnSpc>
                <a:spcPct val="115000"/>
              </a:lnSpc>
            </a:pPr>
            <a:r>
              <a:rPr lang="kk-KZ" dirty="0" smtClean="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С1 </a:t>
            </a:r>
            <a:r>
              <a:rPr lang="ru-RU" dirty="0" err="1">
                <a:latin typeface="Times New Roman" panose="02020603050405020304" pitchFamily="18" charset="0"/>
                <a:ea typeface="Times New Roman" panose="02020603050405020304" pitchFamily="18" charset="0"/>
              </a:rPr>
              <a:t>немесе</a:t>
            </a:r>
            <a:r>
              <a:rPr lang="ru-RU" dirty="0">
                <a:latin typeface="Times New Roman" panose="02020603050405020304" pitchFamily="18" charset="0"/>
                <a:ea typeface="Times New Roman" panose="02020603050405020304" pitchFamily="18" charset="0"/>
              </a:rPr>
              <a:t> С </a:t>
            </a:r>
            <a:r>
              <a:rPr lang="ru-RU" dirty="0" err="1">
                <a:latin typeface="Times New Roman" panose="02020603050405020304" pitchFamily="18" charset="0"/>
                <a:ea typeface="Times New Roman" panose="02020603050405020304" pitchFamily="18" charset="0"/>
              </a:rPr>
              <a:t>деңгейі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бойынша</a:t>
            </a:r>
            <a:r>
              <a:rPr lang="ru-RU" dirty="0">
                <a:latin typeface="Times New Roman" panose="02020603050405020304" pitchFamily="18" charset="0"/>
                <a:ea typeface="Times New Roman" panose="02020603050405020304" pitchFamily="18" charset="0"/>
              </a:rPr>
              <a:t> "педагог-</a:t>
            </a:r>
            <a:r>
              <a:rPr lang="ru-RU" dirty="0" err="1">
                <a:latin typeface="Times New Roman" panose="02020603050405020304" pitchFamily="18" charset="0"/>
                <a:ea typeface="Times New Roman" panose="02020603050405020304" pitchFamily="18" charset="0"/>
              </a:rPr>
              <a:t>сарапшы</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біліктілік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санаты</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бұдан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әрі</a:t>
            </a:r>
            <a:r>
              <a:rPr lang="ru-RU" dirty="0">
                <a:latin typeface="Times New Roman" panose="02020603050405020304" pitchFamily="18" charset="0"/>
                <a:ea typeface="Times New Roman" panose="02020603050405020304" pitchFamily="18" charset="0"/>
              </a:rPr>
              <a:t> ПББ </a:t>
            </a:r>
            <a:r>
              <a:rPr lang="ru-RU" dirty="0" err="1">
                <a:latin typeface="Times New Roman" panose="02020603050405020304" pitchFamily="18" charset="0"/>
                <a:ea typeface="Times New Roman" panose="02020603050405020304" pitchFamily="18" charset="0"/>
              </a:rPr>
              <a:t>рәсімінен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өтпей-ақ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қызмет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нәтижелерін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кешенді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талдамалық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жинақтаудан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өткеннен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кейін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беріледі</a:t>
            </a:r>
            <a:r>
              <a:rPr lang="ru-RU" dirty="0" smtClean="0">
                <a:latin typeface="Times New Roman" panose="02020603050405020304" pitchFamily="18" charset="0"/>
                <a:ea typeface="Times New Roman" panose="02020603050405020304" pitchFamily="18" charset="0"/>
              </a:rPr>
              <a:t>.</a:t>
            </a:r>
          </a:p>
          <a:p>
            <a:pPr marL="180975" algn="just">
              <a:lnSpc>
                <a:spcPct val="115000"/>
              </a:lnSpc>
            </a:pPr>
            <a:endParaRPr lang="ru-RU" sz="1100"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80</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Педагогикалық</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білімі</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жоқ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бірақ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жеке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өтініші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негізінде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ағылшын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тілін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меңгеру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деңгейі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бойынша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сертификаттары</a:t>
            </a:r>
            <a:r>
              <a:rPr lang="ru-RU" dirty="0">
                <a:latin typeface="Times New Roman" panose="02020603050405020304" pitchFamily="18" charset="0"/>
                <a:ea typeface="Times New Roman" panose="02020603050405020304" pitchFamily="18" charset="0"/>
              </a:rPr>
              <a:t> бар </a:t>
            </a:r>
            <a:r>
              <a:rPr lang="ru-RU" dirty="0" err="1">
                <a:latin typeface="Times New Roman" panose="02020603050405020304" pitchFamily="18" charset="0"/>
                <a:ea typeface="Times New Roman" panose="02020603050405020304" pitchFamily="18" charset="0"/>
              </a:rPr>
              <a:t>адамдарға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аттестаттау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рәсімінен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өтпей-ақ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біліктілік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санаты</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беріледі</a:t>
            </a:r>
            <a:r>
              <a:rPr lang="ru-RU"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 </a:t>
            </a:r>
            <a:r>
              <a:rPr lang="ru-RU" b="1" dirty="0">
                <a:latin typeface="Times New Roman" panose="02020603050405020304" pitchFamily="18" charset="0"/>
                <a:ea typeface="Times New Roman" panose="02020603050405020304" pitchFamily="18" charset="0"/>
              </a:rPr>
              <a:t>"педагог-</a:t>
            </a:r>
            <a:r>
              <a:rPr lang="ru-RU" b="1" dirty="0" err="1">
                <a:latin typeface="Times New Roman" panose="02020603050405020304" pitchFamily="18" charset="0"/>
                <a:ea typeface="Times New Roman" panose="02020603050405020304" pitchFamily="18" charset="0"/>
              </a:rPr>
              <a:t>сарапшы</a:t>
            </a:r>
            <a:r>
              <a:rPr lang="ru-RU" b="1" dirty="0">
                <a:latin typeface="Times New Roman" panose="02020603050405020304" pitchFamily="18" charset="0"/>
                <a:ea typeface="Times New Roman" panose="02020603050405020304" pitchFamily="18" charset="0"/>
              </a:rPr>
              <a:t>":</a:t>
            </a:r>
            <a:endParaRPr lang="ru-RU" sz="1100" b="1"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Тойфл</a:t>
            </a:r>
            <a:r>
              <a:rPr lang="ru-RU" dirty="0" smtClean="0">
                <a:latin typeface="Times New Roman" panose="02020603050405020304" pitchFamily="18" charset="0"/>
                <a:ea typeface="Times New Roman" panose="02020603050405020304" pitchFamily="18" charset="0"/>
              </a:rPr>
              <a:t>/</a:t>
            </a:r>
            <a:r>
              <a:rPr lang="ru-RU" dirty="0" err="1" smtClean="0">
                <a:latin typeface="Times New Roman" panose="02020603050405020304" pitchFamily="18" charset="0"/>
                <a:ea typeface="Times New Roman" panose="02020603050405020304" pitchFamily="18" charset="0"/>
              </a:rPr>
              <a:t>тойсол</a:t>
            </a:r>
            <a:r>
              <a:rPr lang="ru-RU" dirty="0" smtClean="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TEFL</a:t>
            </a:r>
            <a:r>
              <a:rPr lang="ru-RU" dirty="0">
                <a:latin typeface="Times New Roman" panose="02020603050405020304" pitchFamily="18" charset="0"/>
                <a:ea typeface="Times New Roman" panose="02020603050405020304" pitchFamily="18" charset="0"/>
              </a:rPr>
              <a:t>/</a:t>
            </a:r>
            <a:r>
              <a:rPr lang="en-US" dirty="0">
                <a:latin typeface="Times New Roman" panose="02020603050405020304" pitchFamily="18" charset="0"/>
                <a:ea typeface="Times New Roman" panose="02020603050405020304" pitchFamily="18" charset="0"/>
              </a:rPr>
              <a:t>TESOL</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тичинг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инглш</a:t>
            </a:r>
            <a:r>
              <a:rPr lang="ru-RU" dirty="0">
                <a:latin typeface="Times New Roman" panose="02020603050405020304" pitchFamily="18" charset="0"/>
                <a:ea typeface="Times New Roman" panose="02020603050405020304" pitchFamily="18" charset="0"/>
              </a:rPr>
              <a:t> ту </a:t>
            </a:r>
            <a:r>
              <a:rPr lang="ru-RU" dirty="0" err="1">
                <a:latin typeface="Times New Roman" panose="02020603050405020304" pitchFamily="18" charset="0"/>
                <a:ea typeface="Times New Roman" panose="02020603050405020304" pitchFamily="18" charset="0"/>
              </a:rPr>
              <a:t>спикерс</a:t>
            </a:r>
            <a:r>
              <a:rPr lang="ru-RU" dirty="0">
                <a:latin typeface="Times New Roman" panose="02020603050405020304" pitchFamily="18" charset="0"/>
                <a:ea typeface="Times New Roman" panose="02020603050405020304" pitchFamily="18" charset="0"/>
              </a:rPr>
              <a:t> оф </a:t>
            </a:r>
            <a:r>
              <a:rPr lang="ru-RU" dirty="0" err="1">
                <a:latin typeface="Times New Roman" panose="02020603050405020304" pitchFamily="18" charset="0"/>
                <a:ea typeface="Times New Roman" panose="02020603050405020304" pitchFamily="18" charset="0"/>
              </a:rPr>
              <a:t>азэ</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лэнгужес</a:t>
            </a: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Teaching English to Speakers of Other Languages</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Тичинг</a:t>
            </a:r>
            <a:r>
              <a:rPr lang="ru-RU" dirty="0">
                <a:latin typeface="Times New Roman" panose="02020603050405020304" pitchFamily="18" charset="0"/>
                <a:ea typeface="Times New Roman" panose="02020603050405020304" pitchFamily="18" charset="0"/>
              </a:rPr>
              <a:t> инглиш </a:t>
            </a:r>
            <a:r>
              <a:rPr lang="ru-RU" dirty="0" err="1">
                <a:latin typeface="Times New Roman" panose="02020603050405020304" pitchFamily="18" charset="0"/>
                <a:ea typeface="Times New Roman" panose="02020603050405020304" pitchFamily="18" charset="0"/>
              </a:rPr>
              <a:t>әс</a:t>
            </a:r>
            <a:r>
              <a:rPr lang="ru-RU" dirty="0">
                <a:latin typeface="Times New Roman" panose="02020603050405020304" pitchFamily="18" charset="0"/>
                <a:ea typeface="Times New Roman" panose="02020603050405020304" pitchFamily="18" charset="0"/>
              </a:rPr>
              <a:t> э </a:t>
            </a:r>
            <a:r>
              <a:rPr lang="ru-RU" dirty="0" err="1">
                <a:latin typeface="Times New Roman" panose="02020603050405020304" pitchFamily="18" charset="0"/>
                <a:ea typeface="Times New Roman" panose="02020603050405020304" pitchFamily="18" charset="0"/>
              </a:rPr>
              <a:t>форинг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лэнгуиж</a:t>
            </a: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Teaching English as a Foreign Language</a:t>
            </a:r>
            <a:r>
              <a:rPr lang="ru-RU"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 </a:t>
            </a:r>
            <a:r>
              <a:rPr lang="ru-RU" b="1" dirty="0">
                <a:latin typeface="Times New Roman" panose="02020603050405020304" pitchFamily="18" charset="0"/>
                <a:ea typeface="Times New Roman" panose="02020603050405020304" pitchFamily="18" charset="0"/>
              </a:rPr>
              <a:t>"педагог-</a:t>
            </a:r>
            <a:r>
              <a:rPr lang="ru-RU" b="1" dirty="0" err="1">
                <a:latin typeface="Times New Roman" panose="02020603050405020304" pitchFamily="18" charset="0"/>
                <a:ea typeface="Times New Roman" panose="02020603050405020304" pitchFamily="18" charset="0"/>
              </a:rPr>
              <a:t>зерттеуші</a:t>
            </a:r>
            <a:r>
              <a:rPr lang="ru-RU" b="1" dirty="0">
                <a:latin typeface="Times New Roman" panose="02020603050405020304" pitchFamily="18" charset="0"/>
                <a:ea typeface="Times New Roman" panose="02020603050405020304" pitchFamily="18" charset="0"/>
              </a:rPr>
              <a:t>":</a:t>
            </a:r>
            <a:endParaRPr lang="ru-RU" sz="1100" b="1"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Селта</a:t>
            </a:r>
            <a:r>
              <a:rPr lang="ru-RU" dirty="0" smtClean="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CELTA</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сертифекейт</a:t>
            </a:r>
            <a:r>
              <a:rPr lang="ru-RU" dirty="0">
                <a:latin typeface="Times New Roman" panose="02020603050405020304" pitchFamily="18" charset="0"/>
                <a:ea typeface="Times New Roman" panose="02020603050405020304" pitchFamily="18" charset="0"/>
              </a:rPr>
              <a:t> ин инглиш </a:t>
            </a:r>
            <a:r>
              <a:rPr lang="ru-RU" dirty="0" err="1">
                <a:latin typeface="Times New Roman" panose="02020603050405020304" pitchFamily="18" charset="0"/>
                <a:ea typeface="Times New Roman" panose="02020603050405020304" pitchFamily="18" charset="0"/>
              </a:rPr>
              <a:t>лэнгуиж</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тичинг</a:t>
            </a:r>
            <a:r>
              <a:rPr lang="ru-RU" dirty="0">
                <a:latin typeface="Times New Roman" panose="02020603050405020304" pitchFamily="18" charset="0"/>
                <a:ea typeface="Times New Roman" panose="02020603050405020304" pitchFamily="18" charset="0"/>
              </a:rPr>
              <a:t> то </a:t>
            </a:r>
            <a:r>
              <a:rPr lang="ru-RU" dirty="0" err="1">
                <a:latin typeface="Times New Roman" panose="02020603050405020304" pitchFamily="18" charset="0"/>
                <a:ea typeface="Times New Roman" panose="02020603050405020304" pitchFamily="18" charset="0"/>
              </a:rPr>
              <a:t>адалтс</a:t>
            </a:r>
            <a:r>
              <a:rPr lang="ru-RU"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Кембридж</a:t>
            </a:r>
            <a:r>
              <a:rPr lang="en-US" dirty="0">
                <a:latin typeface="Times New Roman" panose="02020603050405020304" pitchFamily="18" charset="0"/>
                <a:ea typeface="Times New Roman" panose="02020603050405020304" pitchFamily="18" charset="0"/>
              </a:rPr>
              <a:t> Certificate in English Language Teaching to Adults. Cambridge) </a:t>
            </a:r>
            <a:r>
              <a:rPr lang="en-US" dirty="0" err="1">
                <a:latin typeface="Times New Roman" panose="02020603050405020304" pitchFamily="18" charset="0"/>
                <a:ea typeface="Times New Roman" panose="02020603050405020304" pitchFamily="18" charset="0"/>
              </a:rPr>
              <a:t>пас</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энд</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эбав</a:t>
            </a:r>
            <a:r>
              <a:rPr lang="en-US" dirty="0">
                <a:latin typeface="Times New Roman" panose="02020603050405020304" pitchFamily="18" charset="0"/>
                <a:ea typeface="Times New Roman" panose="02020603050405020304" pitchFamily="18" charset="0"/>
              </a:rPr>
              <a:t> PASS B and above;</a:t>
            </a:r>
            <a:endParaRPr lang="ru-RU" sz="1100"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a:t>
            </a:r>
            <a:r>
              <a:rPr lang="en-US" b="1" dirty="0" err="1">
                <a:latin typeface="Times New Roman" panose="02020603050405020304" pitchFamily="18" charset="0"/>
                <a:ea typeface="Times New Roman" panose="02020603050405020304" pitchFamily="18" charset="0"/>
              </a:rPr>
              <a:t>педагог-шебер</a:t>
            </a:r>
            <a:r>
              <a:rPr lang="en-US" b="1" dirty="0">
                <a:latin typeface="Times New Roman" panose="02020603050405020304" pitchFamily="18" charset="0"/>
                <a:ea typeface="Times New Roman" panose="02020603050405020304" pitchFamily="18" charset="0"/>
              </a:rPr>
              <a:t>":</a:t>
            </a:r>
            <a:endParaRPr lang="ru-RU" sz="1100" b="1" dirty="0">
              <a:latin typeface="Times New Roman" panose="02020603050405020304" pitchFamily="18" charset="0"/>
              <a:ea typeface="Times New Roman" panose="02020603050405020304" pitchFamily="18" charset="0"/>
            </a:endParaRPr>
          </a:p>
          <a:p>
            <a:pPr marL="180975" algn="just">
              <a:lnSpc>
                <a:spcPct val="115000"/>
              </a:lnSpc>
            </a:pPr>
            <a:r>
              <a:rPr lang="en-US" dirty="0">
                <a:latin typeface="Times New Roman" panose="02020603050405020304" pitchFamily="18" charset="0"/>
                <a:ea typeface="Times New Roman" panose="02020603050405020304" pitchFamily="18" charset="0"/>
              </a:rPr>
              <a:t> </a:t>
            </a:r>
            <a:r>
              <a:rPr lang="kk-KZ" dirty="0" smtClean="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Делта</a:t>
            </a:r>
            <a:r>
              <a:rPr lang="en-US" b="1" dirty="0">
                <a:latin typeface="Times New Roman" panose="02020603050405020304" pitchFamily="18" charset="0"/>
                <a:ea typeface="Times New Roman" panose="02020603050405020304" pitchFamily="18" charset="0"/>
              </a:rPr>
              <a:t> DELTA </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диплом</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ин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инглш</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лэнгуж</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тичинг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адалтс</a:t>
            </a:r>
            <a:r>
              <a:rPr lang="en-US" dirty="0">
                <a:latin typeface="Times New Roman" panose="02020603050405020304" pitchFamily="18" charset="0"/>
                <a:ea typeface="Times New Roman" panose="02020603050405020304" pitchFamily="18" charset="0"/>
              </a:rPr>
              <a:t> Diploma in English Language Teaching to Adults) </a:t>
            </a:r>
            <a:r>
              <a:rPr lang="en-US" dirty="0" err="1">
                <a:latin typeface="Times New Roman" panose="02020603050405020304" pitchFamily="18" charset="0"/>
                <a:ea typeface="Times New Roman" panose="02020603050405020304" pitchFamily="18" charset="0"/>
              </a:rPr>
              <a:t>пас</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энд</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эбав</a:t>
            </a:r>
            <a:r>
              <a:rPr lang="en-US"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Pass and above</a:t>
            </a:r>
            <a:r>
              <a:rPr lang="en-US" dirty="0">
                <a:latin typeface="Times New Roman" panose="02020603050405020304" pitchFamily="18" charset="0"/>
                <a:ea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202798" y="150266"/>
            <a:ext cx="893081" cy="786373"/>
          </a:xfrm>
          <a:prstGeom prst="rect">
            <a:avLst/>
          </a:prstGeom>
        </p:spPr>
      </p:pic>
    </p:spTree>
    <p:extLst>
      <p:ext uri="{BB962C8B-B14F-4D97-AF65-F5344CB8AC3E}">
        <p14:creationId xmlns="" xmlns:p14="http://schemas.microsoft.com/office/powerpoint/2010/main" val="496554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32424" y="226043"/>
            <a:ext cx="3332964" cy="352789"/>
          </a:xfrm>
          <a:prstGeom prst="rect">
            <a:avLst/>
          </a:prstGeom>
        </p:spPr>
        <p:txBody>
          <a:bodyPr wrap="none">
            <a:spAutoFit/>
          </a:bodyPr>
          <a:lstStyle/>
          <a:p>
            <a:pPr>
              <a:lnSpc>
                <a:spcPct val="115000"/>
              </a:lnSpc>
            </a:pPr>
            <a:r>
              <a:rPr lang="en-US" sz="1600" b="1" dirty="0" smtClean="0">
                <a:latin typeface="Times New Roman" panose="02020603050405020304" pitchFamily="18" charset="0"/>
                <a:ea typeface="Times New Roman" panose="02020603050405020304" pitchFamily="18" charset="0"/>
              </a:rPr>
              <a:t>4-ТАРАУ. ПББ ӨТКІЗУ ТӘРТІБІ</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25513" y="443097"/>
            <a:ext cx="10954693" cy="2797882"/>
          </a:xfrm>
          <a:prstGeom prst="rect">
            <a:avLst/>
          </a:prstGeom>
        </p:spPr>
        <p:txBody>
          <a:bodyPr wrap="square">
            <a:spAutoFit/>
          </a:bodyPr>
          <a:lstStyle/>
          <a:p>
            <a:pPr algn="just">
              <a:lnSpc>
                <a:spcPct val="115000"/>
              </a:lnSpc>
            </a:pPr>
            <a:r>
              <a:rPr lang="en-US" b="1" dirty="0">
                <a:latin typeface="Times New Roman" panose="02020603050405020304" pitchFamily="18" charset="0"/>
                <a:ea typeface="Times New Roman" panose="02020603050405020304" pitchFamily="18" charset="0"/>
              </a:rPr>
              <a:t>88</a:t>
            </a: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ПББ</a:t>
            </a:r>
            <a:r>
              <a:rPr lang="kk-KZ" dirty="0" smtClean="0">
                <a:latin typeface="Times New Roman" panose="02020603050405020304" pitchFamily="18" charset="0"/>
                <a:ea typeface="Times New Roman" panose="02020603050405020304" pitchFamily="18" charset="0"/>
              </a:rPr>
              <a:t>,</a:t>
            </a:r>
            <a:r>
              <a:rPr lang="en-US"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педагогтер</a:t>
            </a:r>
            <a:r>
              <a:rPr lang="en-US" b="1" dirty="0">
                <a:latin typeface="Times New Roman" panose="02020603050405020304" pitchFamily="18" charset="0"/>
                <a:ea typeface="Times New Roman" panose="02020603050405020304" pitchFamily="18" charset="0"/>
              </a:rPr>
              <a:t>:</a:t>
            </a:r>
            <a:endParaRPr lang="ru-RU" sz="1100" b="1"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күнтізбелік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жыл</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ішінде</a:t>
            </a:r>
            <a:r>
              <a:rPr lang="en-US" dirty="0">
                <a:latin typeface="Times New Roman" panose="02020603050405020304" pitchFamily="18" charset="0"/>
                <a:ea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rPr>
              <a:t>екі</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рет</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ақысыз</a:t>
            </a:r>
            <a:r>
              <a:rPr lang="en-US"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күнтізбелік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жыл</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ішінде</a:t>
            </a:r>
            <a:r>
              <a:rPr lang="en-US" dirty="0">
                <a:latin typeface="Times New Roman" panose="02020603050405020304" pitchFamily="18" charset="0"/>
                <a:ea typeface="Times New Roman" panose="02020603050405020304" pitchFamily="18" charset="0"/>
              </a:rPr>
              <a:t> 1 (</a:t>
            </a:r>
            <a:r>
              <a:rPr lang="en-US" dirty="0" err="1">
                <a:latin typeface="Times New Roman" panose="02020603050405020304" pitchFamily="18" charset="0"/>
                <a:ea typeface="Times New Roman" panose="02020603050405020304" pitchFamily="18" charset="0"/>
              </a:rPr>
              <a:t>бір</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рет</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мерзімінен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бұрын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аттестаттауға</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өтініш</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берген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педагогтер</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ақысыз</a:t>
            </a:r>
            <a:r>
              <a:rPr lang="en-US"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сынақ</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педагогтің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қалауы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бойынша</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күнтізбелік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жыл</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ішінде</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ақылы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негізде</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Сынақ</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ақылы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тестілеу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нәтижелері</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аттестаттаудан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өту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үшін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негіз</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болып</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табылмайды</a:t>
            </a:r>
            <a:r>
              <a:rPr lang="en-US"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педагогикалық</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мамандықтар</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бағыттар</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бойынша</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техникалық</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және</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кәсіптік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жоғары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және</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немесе</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жоғары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оқу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орнынан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кейінгі</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білімі</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бар</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тәжірибесі</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жоқ</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кандидаттар</a:t>
            </a:r>
            <a:r>
              <a:rPr lang="en-US" dirty="0">
                <a:latin typeface="Times New Roman" panose="02020603050405020304" pitchFamily="18" charset="0"/>
                <a:ea typeface="Times New Roman" panose="02020603050405020304" pitchFamily="18" charset="0"/>
              </a:rPr>
              <a:t>: </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күнтізбелік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жыл</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ішінде</a:t>
            </a:r>
            <a:r>
              <a:rPr lang="en-US" dirty="0">
                <a:latin typeface="Times New Roman" panose="02020603050405020304" pitchFamily="18" charset="0"/>
                <a:ea typeface="Times New Roman" panose="02020603050405020304" pitchFamily="18" charset="0"/>
              </a:rPr>
              <a:t> 2 (</a:t>
            </a:r>
            <a:r>
              <a:rPr lang="en-US" dirty="0" err="1">
                <a:latin typeface="Times New Roman" panose="02020603050405020304" pitchFamily="18" charset="0"/>
                <a:ea typeface="Times New Roman" panose="02020603050405020304" pitchFamily="18" charset="0"/>
              </a:rPr>
              <a:t>екі</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рет</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ақысыз</a:t>
            </a:r>
            <a:r>
              <a:rPr lang="en-US"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білім</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беру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ұйымдарының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әдістемелік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кабинеттердің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орталықтардың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басшылары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күнтізбелік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жылы</a:t>
            </a:r>
            <a:r>
              <a:rPr lang="en-US" dirty="0">
                <a:latin typeface="Times New Roman" panose="02020603050405020304" pitchFamily="18" charset="0"/>
                <a:ea typeface="Times New Roman" panose="02020603050405020304" pitchFamily="18" charset="0"/>
              </a:rPr>
              <a:t> 4 (</a:t>
            </a:r>
            <a:r>
              <a:rPr lang="en-US" dirty="0" err="1">
                <a:latin typeface="Times New Roman" panose="02020603050405020304" pitchFamily="18" charset="0"/>
                <a:ea typeface="Times New Roman" panose="02020603050405020304" pitchFamily="18" charset="0"/>
              </a:rPr>
              <a:t>төрт</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рет</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тегін</a:t>
            </a:r>
            <a:r>
              <a:rPr lang="en-US"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kk-KZ"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сынақ</a:t>
            </a:r>
            <a:r>
              <a:rPr lang="en-US" dirty="0" smtClean="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қалауы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бойынша</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күнтізбелік</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жыл</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ішінде</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ақылы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негізде</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Сынақ</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ақылы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тестілеу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нәтижелері</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аттестаттаудан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өту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үшін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негіз</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болып</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табылмайды</a:t>
            </a:r>
            <a:r>
              <a:rPr lang="en-US" dirty="0">
                <a:latin typeface="Times New Roman" panose="02020603050405020304" pitchFamily="18" charset="0"/>
                <a:ea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190122" y="3334878"/>
            <a:ext cx="10963747" cy="2764603"/>
          </a:xfrm>
          <a:prstGeom prst="rect">
            <a:avLst/>
          </a:prstGeom>
        </p:spPr>
        <p:txBody>
          <a:bodyPr wrap="square">
            <a:spAutoFit/>
          </a:bodyPr>
          <a:lstStyle/>
          <a:p>
            <a:pPr algn="just">
              <a:lnSpc>
                <a:spcPct val="115000"/>
              </a:lnSpc>
            </a:pPr>
            <a:r>
              <a:rPr lang="en-US" dirty="0">
                <a:latin typeface="Times New Roman" panose="02020603050405020304" pitchFamily="18" charset="0"/>
                <a:ea typeface="Times New Roman" panose="02020603050405020304" pitchFamily="18" charset="0"/>
              </a:rPr>
              <a:t>      </a:t>
            </a:r>
            <a:r>
              <a:rPr lang="ru-RU" b="1" dirty="0">
                <a:latin typeface="Times New Roman" panose="02020603050405020304" pitchFamily="18" charset="0"/>
                <a:ea typeface="Times New Roman" panose="02020603050405020304" pitchFamily="18" charset="0"/>
              </a:rPr>
              <a:t>89. </a:t>
            </a:r>
            <a:r>
              <a:rPr lang="ru-RU" dirty="0">
                <a:latin typeface="Times New Roman" panose="02020603050405020304" pitchFamily="18" charset="0"/>
                <a:ea typeface="Times New Roman" panose="02020603050405020304" pitchFamily="18" charset="0"/>
              </a:rPr>
              <a:t>ПББ </a:t>
            </a:r>
            <a:r>
              <a:rPr lang="ru-RU" dirty="0" err="1">
                <a:latin typeface="Times New Roman" panose="02020603050405020304" pitchFamily="18" charset="0"/>
                <a:ea typeface="Times New Roman" panose="02020603050405020304" pitchFamily="18" charset="0"/>
              </a:rPr>
              <a:t>келесі</a:t>
            </a:r>
            <a:r>
              <a:rPr lang="ru-RU" dirty="0">
                <a:latin typeface="Times New Roman" panose="02020603050405020304" pitchFamily="18" charset="0"/>
                <a:ea typeface="Times New Roman" panose="02020603050405020304" pitchFamily="18" charset="0"/>
              </a:rPr>
              <a:t> </a:t>
            </a:r>
            <a:r>
              <a:rPr lang="ru-RU" b="1" dirty="0">
                <a:latin typeface="Times New Roman" panose="02020603050405020304" pitchFamily="18" charset="0"/>
                <a:ea typeface="Times New Roman" panose="02020603050405020304" pitchFamily="18" charset="0"/>
              </a:rPr>
              <a:t>тест </a:t>
            </a:r>
            <a:r>
              <a:rPr lang="ru-RU" b="1" dirty="0" err="1">
                <a:latin typeface="Times New Roman" panose="02020603050405020304" pitchFamily="18" charset="0"/>
                <a:ea typeface="Times New Roman" panose="02020603050405020304" pitchFamily="18" charset="0"/>
              </a:rPr>
              <a:t>тапсырмаларынан</a:t>
            </a:r>
            <a:r>
              <a:rPr lang="ru-RU" b="1"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тұрады</a:t>
            </a:r>
            <a:r>
              <a:rPr lang="ru-RU" dirty="0" smtClean="0">
                <a:latin typeface="Times New Roman" panose="02020603050405020304" pitchFamily="18" charset="0"/>
                <a:ea typeface="Times New Roman" panose="02020603050405020304" pitchFamily="18" charset="0"/>
              </a:rPr>
              <a:t>:</a:t>
            </a:r>
          </a:p>
          <a:p>
            <a:pPr algn="just">
              <a:lnSpc>
                <a:spcPct val="115000"/>
              </a:lnSpc>
            </a:pP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2</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Бастауыш</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білім</a:t>
            </a:r>
            <a:r>
              <a:rPr lang="ru-RU" b="1" dirty="0">
                <a:latin typeface="Times New Roman" panose="02020603050405020304" pitchFamily="18" charset="0"/>
                <a:ea typeface="Times New Roman" panose="02020603050405020304" pitchFamily="18" charset="0"/>
              </a:rPr>
              <a:t> беру </a:t>
            </a:r>
            <a:r>
              <a:rPr lang="ru-RU" b="1" dirty="0" err="1">
                <a:latin typeface="Times New Roman" panose="02020603050405020304" pitchFamily="18" charset="0"/>
                <a:ea typeface="Times New Roman" panose="02020603050405020304" pitchFamily="18" charset="0"/>
              </a:rPr>
              <a:t>педагогтері</a:t>
            </a:r>
            <a:r>
              <a:rPr lang="ru-RU" b="1" dirty="0">
                <a:latin typeface="Times New Roman" panose="02020603050405020304" pitchFamily="18" charset="0"/>
                <a:ea typeface="Times New Roman" panose="02020603050405020304" pitchFamily="18" charset="0"/>
              </a:rPr>
              <a:t>:</a:t>
            </a:r>
            <a:endParaRPr lang="ru-RU" sz="1100" b="1"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Пәндік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білім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қазақ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немесе</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орыс</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тілі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оқыту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тілі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бойынша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әдеби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оқу</a:t>
            </a:r>
            <a:r>
              <a:rPr lang="ru-RU" dirty="0">
                <a:latin typeface="Times New Roman" panose="02020603050405020304" pitchFamily="18" charset="0"/>
                <a:ea typeface="Times New Roman" panose="02020603050405020304" pitchFamily="18" charset="0"/>
              </a:rPr>
              <a:t>, математика) – </a:t>
            </a:r>
            <a:r>
              <a:rPr lang="ru-RU" dirty="0" err="1">
                <a:latin typeface="Times New Roman" panose="02020603050405020304" pitchFamily="18" charset="0"/>
                <a:ea typeface="Times New Roman" panose="02020603050405020304" pitchFamily="18" charset="0"/>
              </a:rPr>
              <a:t>отыз</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тапсырма</a:t>
            </a:r>
            <a:r>
              <a:rPr lang="ru-RU"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Оқыту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әдістемесі</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жиырма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тапсырма</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kk-KZ" dirty="0" smtClean="0">
                <a:latin typeface="Times New Roman" panose="02020603050405020304" pitchFamily="18" charset="0"/>
                <a:ea typeface="Times New Roman" panose="02020603050405020304" pitchFamily="18" charset="0"/>
              </a:rPr>
              <a:t>  </a:t>
            </a:r>
          </a:p>
          <a:p>
            <a:pPr algn="just">
              <a:lnSpc>
                <a:spcPct val="115000"/>
              </a:lnSpc>
            </a:pPr>
            <a:r>
              <a:rPr lang="kk-KZ" dirty="0" smtClean="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3) </a:t>
            </a:r>
            <a:r>
              <a:rPr lang="ru-RU" b="1" dirty="0" err="1">
                <a:latin typeface="Times New Roman" panose="02020603050405020304" pitchFamily="18" charset="0"/>
                <a:ea typeface="Times New Roman" panose="02020603050405020304" pitchFamily="18" charset="0"/>
              </a:rPr>
              <a:t>Негізгі</a:t>
            </a:r>
            <a:r>
              <a:rPr lang="ru-RU" b="1" dirty="0">
                <a:latin typeface="Times New Roman" panose="02020603050405020304" pitchFamily="18" charset="0"/>
                <a:ea typeface="Times New Roman" panose="02020603050405020304" pitchFamily="18" charset="0"/>
              </a:rPr>
              <a:t> орта </a:t>
            </a:r>
            <a:r>
              <a:rPr lang="ru-RU" b="1" dirty="0" err="1">
                <a:latin typeface="Times New Roman" panose="02020603050405020304" pitchFamily="18" charset="0"/>
                <a:ea typeface="Times New Roman" panose="02020603050405020304" pitchFamily="18" charset="0"/>
              </a:rPr>
              <a:t>және</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жалпы</a:t>
            </a:r>
            <a:r>
              <a:rPr lang="ru-RU" b="1" dirty="0">
                <a:latin typeface="Times New Roman" panose="02020603050405020304" pitchFamily="18" charset="0"/>
                <a:ea typeface="Times New Roman" panose="02020603050405020304" pitchFamily="18" charset="0"/>
              </a:rPr>
              <a:t> орта </a:t>
            </a:r>
            <a:r>
              <a:rPr lang="ru-RU" b="1" dirty="0" err="1">
                <a:latin typeface="Times New Roman" panose="02020603050405020304" pitchFamily="18" charset="0"/>
                <a:ea typeface="Times New Roman" panose="02020603050405020304" pitchFamily="18" charset="0"/>
              </a:rPr>
              <a:t>білім</a:t>
            </a:r>
            <a:r>
              <a:rPr lang="ru-RU" b="1" dirty="0">
                <a:latin typeface="Times New Roman" panose="02020603050405020304" pitchFamily="18" charset="0"/>
                <a:ea typeface="Times New Roman" panose="02020603050405020304" pitchFamily="18" charset="0"/>
              </a:rPr>
              <a:t> беру </a:t>
            </a:r>
            <a:r>
              <a:rPr lang="ru-RU" b="1" dirty="0" err="1">
                <a:latin typeface="Times New Roman" panose="02020603050405020304" pitchFamily="18" charset="0"/>
                <a:ea typeface="Times New Roman" panose="02020603050405020304" pitchFamily="18" charset="0"/>
              </a:rPr>
              <a:t>педагогтері</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білім</a:t>
            </a:r>
            <a:r>
              <a:rPr lang="ru-RU" b="1" dirty="0">
                <a:latin typeface="Times New Roman" panose="02020603050405020304" pitchFamily="18" charset="0"/>
                <a:ea typeface="Times New Roman" panose="02020603050405020304" pitchFamily="18" charset="0"/>
              </a:rPr>
              <a:t> беру </a:t>
            </a:r>
            <a:r>
              <a:rPr lang="ru-RU" b="1" dirty="0" err="1">
                <a:latin typeface="Times New Roman" panose="02020603050405020304" pitchFamily="18" charset="0"/>
                <a:ea typeface="Times New Roman" panose="02020603050405020304" pitchFamily="18" charset="0"/>
              </a:rPr>
              <a:t>ұйымдарының</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әдіскерлері</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үшін</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әдістемелік</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кабинеттердің</a:t>
            </a:r>
            <a:r>
              <a:rPr lang="ru-RU" b="1" dirty="0">
                <a:latin typeface="Times New Roman" panose="02020603050405020304" pitchFamily="18" charset="0"/>
                <a:ea typeface="Times New Roman" panose="02020603050405020304" pitchFamily="18" charset="0"/>
              </a:rPr>
              <a:t> </a:t>
            </a:r>
            <a:endParaRPr lang="ru-RU" b="1" dirty="0" smtClean="0">
              <a:latin typeface="Times New Roman" panose="02020603050405020304" pitchFamily="18" charset="0"/>
              <a:ea typeface="Times New Roman" panose="02020603050405020304" pitchFamily="18" charset="0"/>
            </a:endParaRPr>
          </a:p>
          <a:p>
            <a:pPr algn="just">
              <a:lnSpc>
                <a:spcPct val="115000"/>
              </a:lnSpc>
            </a:pPr>
            <a:r>
              <a:rPr lang="ru-RU" b="1"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орталықтардың</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әдіскерлерінен</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басқа</a:t>
            </a:r>
            <a:r>
              <a:rPr lang="ru-RU" b="1" dirty="0">
                <a:latin typeface="Times New Roman" panose="02020603050405020304" pitchFamily="18" charset="0"/>
                <a:ea typeface="Times New Roman" panose="02020603050405020304" pitchFamily="18" charset="0"/>
              </a:rPr>
              <a:t>):</a:t>
            </a:r>
            <a:endParaRPr lang="ru-RU" sz="1100" b="1"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Пәндік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білім</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отыз</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тапсырма</a:t>
            </a:r>
            <a:r>
              <a:rPr lang="ru-RU"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Оқыту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әдістемесі</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жиырма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тапсырма</a:t>
            </a:r>
            <a:endParaRPr lang="ru-RU" sz="1100" dirty="0">
              <a:latin typeface="Times New Roman" panose="02020603050405020304" pitchFamily="18" charset="0"/>
              <a:ea typeface="Times New Roman" panose="02020603050405020304" pitchFamily="18" charset="0"/>
            </a:endParaRPr>
          </a:p>
          <a:p>
            <a:pPr algn="just">
              <a:lnSpc>
                <a:spcPct val="115000"/>
              </a:lnSpc>
            </a:pPr>
            <a:r>
              <a:rPr lang="en-US" dirty="0">
                <a:latin typeface="Times New Roman" panose="02020603050405020304" pitchFamily="18" charset="0"/>
                <a:ea typeface="Times New Roman" panose="02020603050405020304" pitchFamily="18" charset="0"/>
              </a:rPr>
              <a:t>     </a:t>
            </a:r>
            <a:endParaRPr lang="ru-RU" sz="1100" dirty="0">
              <a:effectLst/>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11153869" y="153958"/>
            <a:ext cx="965056" cy="849748"/>
          </a:xfrm>
          <a:prstGeom prst="rect">
            <a:avLst/>
          </a:prstGeom>
        </p:spPr>
      </p:pic>
    </p:spTree>
    <p:extLst>
      <p:ext uri="{BB962C8B-B14F-4D97-AF65-F5344CB8AC3E}">
        <p14:creationId xmlns="" xmlns:p14="http://schemas.microsoft.com/office/powerpoint/2010/main" val="1177526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9300" y="326323"/>
            <a:ext cx="11072388" cy="6056915"/>
          </a:xfrm>
          <a:prstGeom prst="rect">
            <a:avLst/>
          </a:prstGeom>
        </p:spPr>
        <p:txBody>
          <a:bodyPr wrap="square">
            <a:spAutoFit/>
          </a:bodyPr>
          <a:lstStyle/>
          <a:p>
            <a:pPr algn="just">
              <a:lnSpc>
                <a:spcPct val="115000"/>
              </a:lnSpc>
            </a:pPr>
            <a:r>
              <a:rPr lang="en-US"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90. </a:t>
            </a:r>
            <a:r>
              <a:rPr lang="ru-RU" sz="1200" dirty="0" err="1">
                <a:latin typeface="Times New Roman" panose="02020603050405020304" pitchFamily="18" charset="0"/>
                <a:ea typeface="Times New Roman" panose="02020603050405020304" pitchFamily="18" charset="0"/>
              </a:rPr>
              <a:t>Тестілеу</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нәтижесі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келесі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ұпайларды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алған</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кезде</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оң</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болып</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саналады</a:t>
            </a:r>
            <a:r>
              <a:rPr lang="ru-RU" sz="1200" dirty="0">
                <a:latin typeface="Times New Roman" panose="02020603050405020304" pitchFamily="18" charset="0"/>
                <a:ea typeface="Times New Roman" panose="02020603050405020304" pitchFamily="18" charset="0"/>
              </a:rPr>
              <a:t>:</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a:t>
            </a:r>
            <a:r>
              <a:rPr lang="ru-RU" sz="1200" b="1" dirty="0">
                <a:latin typeface="Times New Roman" panose="02020603050405020304" pitchFamily="18" charset="0"/>
                <a:ea typeface="Times New Roman" panose="02020603050405020304" pitchFamily="18" charset="0"/>
              </a:rPr>
              <a:t>2) </a:t>
            </a:r>
            <a:r>
              <a:rPr lang="ru-RU" sz="1200" b="1" dirty="0" err="1">
                <a:latin typeface="Times New Roman" panose="02020603050405020304" pitchFamily="18" charset="0"/>
                <a:ea typeface="Times New Roman" panose="02020603050405020304" pitchFamily="18" charset="0"/>
              </a:rPr>
              <a:t>Бастауыш</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оқыту</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педагогтері</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үшін</a:t>
            </a:r>
            <a:r>
              <a:rPr lang="ru-RU" sz="1200" b="1" dirty="0">
                <a:latin typeface="Times New Roman" panose="02020603050405020304" pitchFamily="18" charset="0"/>
                <a:ea typeface="Times New Roman" panose="02020603050405020304" pitchFamily="18" charset="0"/>
              </a:rPr>
              <a:t>: </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Пәндік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білімдер</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бағыты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бойынша</a:t>
            </a:r>
            <a:r>
              <a:rPr lang="ru-RU" sz="1200" dirty="0">
                <a:latin typeface="Times New Roman" panose="02020603050405020304" pitchFamily="18" charset="0"/>
                <a:ea typeface="Times New Roman" panose="02020603050405020304" pitchFamily="18" charset="0"/>
              </a:rPr>
              <a:t>:</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50%;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"педагог-модератор"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60%;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сарапшы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70%;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зерттеуші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80%;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шебер</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90%.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Оқыту</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әдістемесі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бағыты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бойынша</a:t>
            </a:r>
            <a:r>
              <a:rPr lang="ru-RU" sz="1200" dirty="0">
                <a:latin typeface="Times New Roman" panose="02020603050405020304" pitchFamily="18" charset="0"/>
                <a:ea typeface="Times New Roman" panose="02020603050405020304" pitchFamily="18" charset="0"/>
              </a:rPr>
              <a:t>:</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50%;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"педагог-модератор"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60%;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сарапшы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70%;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зерттеуші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80%;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шебер</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90%.</a:t>
            </a:r>
          </a:p>
          <a:p>
            <a:pPr algn="just">
              <a:lnSpc>
                <a:spcPct val="115000"/>
              </a:lnSpc>
            </a:pPr>
            <a:r>
              <a:rPr lang="ru-RU" sz="1200" dirty="0">
                <a:latin typeface="Times New Roman" panose="02020603050405020304" pitchFamily="18" charset="0"/>
                <a:ea typeface="Times New Roman" panose="02020603050405020304" pitchFamily="18" charset="0"/>
              </a:rPr>
              <a:t> </a:t>
            </a:r>
            <a:r>
              <a:rPr lang="en-US" sz="1200" dirty="0">
                <a:latin typeface="Times New Roman" panose="02020603050405020304" pitchFamily="18" charset="0"/>
                <a:ea typeface="Times New Roman" panose="02020603050405020304" pitchFamily="18" charset="0"/>
              </a:rPr>
              <a:t>   </a:t>
            </a:r>
            <a:r>
              <a:rPr lang="ru-RU" sz="1200" b="1" dirty="0" smtClean="0">
                <a:latin typeface="Times New Roman" panose="02020603050405020304" pitchFamily="18" charset="0"/>
                <a:ea typeface="Times New Roman" panose="02020603050405020304" pitchFamily="18" charset="0"/>
              </a:rPr>
              <a:t>3</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Негізгі</a:t>
            </a:r>
            <a:r>
              <a:rPr lang="ru-RU" sz="1200" b="1" dirty="0">
                <a:latin typeface="Times New Roman" panose="02020603050405020304" pitchFamily="18" charset="0"/>
                <a:ea typeface="Times New Roman" panose="02020603050405020304" pitchFamily="18" charset="0"/>
              </a:rPr>
              <a:t> орта </a:t>
            </a:r>
            <a:r>
              <a:rPr lang="ru-RU" sz="1200" b="1" dirty="0" err="1">
                <a:latin typeface="Times New Roman" panose="02020603050405020304" pitchFamily="18" charset="0"/>
                <a:ea typeface="Times New Roman" panose="02020603050405020304" pitchFamily="18" charset="0"/>
              </a:rPr>
              <a:t>және</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жалпы</a:t>
            </a:r>
            <a:r>
              <a:rPr lang="ru-RU" sz="1200" b="1" dirty="0">
                <a:latin typeface="Times New Roman" panose="02020603050405020304" pitchFamily="18" charset="0"/>
                <a:ea typeface="Times New Roman" panose="02020603050405020304" pitchFamily="18" charset="0"/>
              </a:rPr>
              <a:t> орта </a:t>
            </a:r>
            <a:r>
              <a:rPr lang="ru-RU" sz="1200" b="1" dirty="0" err="1">
                <a:latin typeface="Times New Roman" panose="02020603050405020304" pitchFamily="18" charset="0"/>
                <a:ea typeface="Times New Roman" panose="02020603050405020304" pitchFamily="18" charset="0"/>
              </a:rPr>
              <a:t>білім</a:t>
            </a:r>
            <a:r>
              <a:rPr lang="ru-RU" sz="1200" b="1" dirty="0">
                <a:latin typeface="Times New Roman" panose="02020603050405020304" pitchFamily="18" charset="0"/>
                <a:ea typeface="Times New Roman" panose="02020603050405020304" pitchFamily="18" charset="0"/>
              </a:rPr>
              <a:t> беру </a:t>
            </a:r>
            <a:r>
              <a:rPr lang="ru-RU" sz="1200" b="1" dirty="0" err="1">
                <a:latin typeface="Times New Roman" panose="02020603050405020304" pitchFamily="18" charset="0"/>
                <a:ea typeface="Times New Roman" panose="02020603050405020304" pitchFamily="18" charset="0"/>
              </a:rPr>
              <a:t>педагогтері</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білім</a:t>
            </a:r>
            <a:r>
              <a:rPr lang="ru-RU" sz="1200" b="1" dirty="0">
                <a:latin typeface="Times New Roman" panose="02020603050405020304" pitchFamily="18" charset="0"/>
                <a:ea typeface="Times New Roman" panose="02020603050405020304" pitchFamily="18" charset="0"/>
              </a:rPr>
              <a:t> беру </a:t>
            </a:r>
            <a:r>
              <a:rPr lang="ru-RU" sz="1200" b="1" dirty="0" err="1">
                <a:latin typeface="Times New Roman" panose="02020603050405020304" pitchFamily="18" charset="0"/>
                <a:ea typeface="Times New Roman" panose="02020603050405020304" pitchFamily="18" charset="0"/>
              </a:rPr>
              <a:t>ұйымдарының</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әдіскерлері</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үшін</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әдістемелік</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кабинеттердің</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орталықтардың</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әдіскерлерінен</a:t>
            </a:r>
            <a:r>
              <a:rPr lang="ru-RU" sz="1200" b="1" dirty="0">
                <a:latin typeface="Times New Roman" panose="02020603050405020304" pitchFamily="18" charset="0"/>
                <a:ea typeface="Times New Roman" panose="02020603050405020304" pitchFamily="18" charset="0"/>
              </a:rPr>
              <a:t> </a:t>
            </a:r>
            <a:r>
              <a:rPr lang="ru-RU" sz="1200" b="1" dirty="0" err="1">
                <a:latin typeface="Times New Roman" panose="02020603050405020304" pitchFamily="18" charset="0"/>
                <a:ea typeface="Times New Roman" panose="02020603050405020304" pitchFamily="18" charset="0"/>
              </a:rPr>
              <a:t>басқа</a:t>
            </a:r>
            <a:r>
              <a:rPr lang="ru-RU" sz="1200" b="1" dirty="0">
                <a:latin typeface="Times New Roman" panose="02020603050405020304" pitchFamily="18" charset="0"/>
                <a:ea typeface="Times New Roman" panose="02020603050405020304" pitchFamily="18" charset="0"/>
              </a:rPr>
              <a:t>): </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Пәндік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білімдер</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бағыты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бойынша</a:t>
            </a:r>
            <a:r>
              <a:rPr lang="ru-RU" sz="1200" dirty="0">
                <a:latin typeface="Times New Roman" panose="02020603050405020304" pitchFamily="18" charset="0"/>
                <a:ea typeface="Times New Roman" panose="02020603050405020304" pitchFamily="18" charset="0"/>
              </a:rPr>
              <a:t>:</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50%;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"педагог-модератор"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60%;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сарапшы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70%;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зерттеуші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80%;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шебер</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90%.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Оқыту</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әдістемесі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бағыты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бойынша</a:t>
            </a:r>
            <a:r>
              <a:rPr lang="ru-RU" sz="1200" dirty="0">
                <a:latin typeface="Times New Roman" panose="02020603050405020304" pitchFamily="18" charset="0"/>
                <a:ea typeface="Times New Roman" panose="02020603050405020304" pitchFamily="18" charset="0"/>
              </a:rPr>
              <a:t>:</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50%;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"педагог-модератор"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60%;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сарапшы</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70%;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зерттеуші</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80%;</a:t>
            </a:r>
          </a:p>
          <a:p>
            <a:pPr algn="just">
              <a:lnSpc>
                <a:spcPct val="115000"/>
              </a:lnSpc>
            </a:pPr>
            <a:r>
              <a:rPr lang="en-US" sz="1200" dirty="0">
                <a:latin typeface="Times New Roman" panose="02020603050405020304" pitchFamily="18" charset="0"/>
                <a:ea typeface="Times New Roman" panose="02020603050405020304" pitchFamily="18" charset="0"/>
              </a:rPr>
              <a:t>     </a:t>
            </a:r>
            <a:r>
              <a:rPr lang="ru-RU" sz="1200" dirty="0">
                <a:latin typeface="Times New Roman" panose="02020603050405020304" pitchFamily="18" charset="0"/>
                <a:ea typeface="Times New Roman" panose="02020603050405020304" pitchFamily="18" charset="0"/>
              </a:rPr>
              <a:t> "педагог-</a:t>
            </a:r>
            <a:r>
              <a:rPr lang="ru-RU" sz="1200" dirty="0" err="1">
                <a:latin typeface="Times New Roman" panose="02020603050405020304" pitchFamily="18" charset="0"/>
                <a:ea typeface="Times New Roman" panose="02020603050405020304" pitchFamily="18" charset="0"/>
              </a:rPr>
              <a:t>шебер</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біліктілік</a:t>
            </a:r>
            <a:r>
              <a:rPr lang="ru-RU" sz="1200" dirty="0">
                <a:latin typeface="Times New Roman" panose="02020603050405020304" pitchFamily="18" charset="0"/>
                <a:ea typeface="Times New Roman" panose="02020603050405020304" pitchFamily="18" charset="0"/>
              </a:rPr>
              <a:t> </a:t>
            </a:r>
            <a:r>
              <a:rPr lang="ru-RU" sz="1200" dirty="0" err="1">
                <a:latin typeface="Times New Roman" panose="02020603050405020304" pitchFamily="18" charset="0"/>
                <a:ea typeface="Times New Roman" panose="02020603050405020304" pitchFamily="18" charset="0"/>
              </a:rPr>
              <a:t>санаты</a:t>
            </a:r>
            <a:r>
              <a:rPr lang="ru-RU" sz="1200" dirty="0">
                <a:latin typeface="Times New Roman" panose="02020603050405020304" pitchFamily="18" charset="0"/>
                <a:ea typeface="Times New Roman" panose="02020603050405020304" pitchFamily="18" charset="0"/>
              </a:rPr>
              <a:t> – 90%.</a:t>
            </a:r>
            <a:endParaRPr lang="ru-RU" sz="12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1213776" y="118974"/>
            <a:ext cx="978224" cy="861343"/>
          </a:xfrm>
          <a:prstGeom prst="rect">
            <a:avLst/>
          </a:prstGeom>
        </p:spPr>
      </p:pic>
    </p:spTree>
    <p:extLst>
      <p:ext uri="{BB962C8B-B14F-4D97-AF65-F5344CB8AC3E}">
        <p14:creationId xmlns="" xmlns:p14="http://schemas.microsoft.com/office/powerpoint/2010/main" val="26663702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3331" y="280657"/>
            <a:ext cx="10556340" cy="519181"/>
          </a:xfrm>
          <a:prstGeom prst="rect">
            <a:avLst/>
          </a:prstGeom>
        </p:spPr>
        <p:txBody>
          <a:bodyPr wrap="square">
            <a:spAutoFit/>
          </a:bodyPr>
          <a:lstStyle/>
          <a:p>
            <a:pPr>
              <a:lnSpc>
                <a:spcPct val="115000"/>
              </a:lnSpc>
            </a:pP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rPr>
              <a:t>91</a:t>
            </a:r>
            <a:r>
              <a:rPr lang="ru-RU" b="1"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Пайыздар</a:t>
            </a:r>
            <a:r>
              <a:rPr lang="ru-RU" dirty="0">
                <a:latin typeface="Times New Roman" panose="02020603050405020304" pitchFamily="18" charset="0"/>
                <a:ea typeface="Times New Roman" panose="02020603050405020304" pitchFamily="18" charset="0"/>
              </a:rPr>
              <a:t> осы </a:t>
            </a:r>
            <a:r>
              <a:rPr lang="ru-RU" dirty="0" err="1">
                <a:latin typeface="Times New Roman" panose="02020603050405020304" pitchFamily="18" charset="0"/>
                <a:ea typeface="Times New Roman" panose="02020603050405020304" pitchFamily="18" charset="0"/>
              </a:rPr>
              <a:t>Қағидаларға</a:t>
            </a:r>
            <a:r>
              <a:rPr lang="ru-RU" dirty="0">
                <a:latin typeface="Times New Roman" panose="02020603050405020304" pitchFamily="18" charset="0"/>
                <a:ea typeface="Times New Roman" panose="02020603050405020304" pitchFamily="18" charset="0"/>
              </a:rPr>
              <a:t> 17-қосымшаға </a:t>
            </a:r>
            <a:r>
              <a:rPr lang="ru-RU" dirty="0" err="1">
                <a:latin typeface="Times New Roman" panose="02020603050405020304" pitchFamily="18" charset="0"/>
                <a:ea typeface="Times New Roman" panose="02020603050405020304" pitchFamily="18" charset="0"/>
              </a:rPr>
              <a:t>сәйкес</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Ауыстыру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шкаласы</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бойынша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балдарға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ауыстырылады</a:t>
            </a:r>
            <a:r>
              <a:rPr lang="ru-RU" dirty="0" smtClean="0">
                <a:latin typeface="Times New Roman" panose="02020603050405020304" pitchFamily="18" charset="0"/>
                <a:ea typeface="Times New Roman" panose="02020603050405020304" pitchFamily="18" charset="0"/>
              </a:rPr>
              <a:t>.</a:t>
            </a:r>
          </a:p>
          <a:p>
            <a:pPr>
              <a:lnSpc>
                <a:spcPct val="115000"/>
              </a:lnSpc>
            </a:pPr>
            <a:endParaRPr lang="ru-RU" sz="1100" dirty="0">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07405" y="5890196"/>
            <a:ext cx="11434527" cy="587853"/>
          </a:xfrm>
          <a:prstGeom prst="rect">
            <a:avLst/>
          </a:prstGeom>
        </p:spPr>
        <p:txBody>
          <a:bodyPr wrap="square">
            <a:spAutoFit/>
          </a:bodyPr>
          <a:lstStyle/>
          <a:p>
            <a:pPr>
              <a:lnSpc>
                <a:spcPct val="115000"/>
              </a:lnSpc>
            </a:pPr>
            <a:r>
              <a:rPr lang="en-US" dirty="0">
                <a:latin typeface="Times New Roman" panose="02020603050405020304" pitchFamily="18" charset="0"/>
                <a:ea typeface="Times New Roman" panose="02020603050405020304" pitchFamily="18" charset="0"/>
              </a:rPr>
              <a:t> </a:t>
            </a:r>
            <a:r>
              <a:rPr lang="kk-KZ" dirty="0" smtClean="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 </a:t>
            </a:r>
            <a:r>
              <a:rPr lang="ru-RU" b="1" dirty="0">
                <a:latin typeface="Times New Roman" panose="02020603050405020304" pitchFamily="18" charset="0"/>
                <a:ea typeface="Times New Roman" panose="02020603050405020304" pitchFamily="18" charset="0"/>
              </a:rPr>
              <a:t>92. ПББ </a:t>
            </a:r>
            <a:r>
              <a:rPr lang="ru-RU" b="1" dirty="0" err="1">
                <a:latin typeface="Times New Roman" panose="02020603050405020304" pitchFamily="18" charset="0"/>
                <a:ea typeface="Times New Roman" panose="02020603050405020304" pitchFamily="18" charset="0"/>
              </a:rPr>
              <a:t>уақыты</a:t>
            </a:r>
            <a:r>
              <a:rPr lang="ru-RU" dirty="0">
                <a:latin typeface="Times New Roman" panose="02020603050405020304" pitchFamily="18" charset="0"/>
                <a:ea typeface="Times New Roman" panose="02020603050405020304" pitchFamily="18" charset="0"/>
              </a:rPr>
              <a:t>:</a:t>
            </a:r>
            <a:endParaRPr lang="ru-RU" sz="1100" dirty="0">
              <a:latin typeface="Times New Roman" panose="02020603050405020304" pitchFamily="18" charset="0"/>
              <a:ea typeface="Times New Roman" panose="02020603050405020304" pitchFamily="18" charset="0"/>
            </a:endParaRPr>
          </a:p>
          <a:p>
            <a:pPr>
              <a:lnSpc>
                <a:spcPct val="115000"/>
              </a:lnSpc>
            </a:pP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"Математика", "Физика", "Химия", "Информатика" </a:t>
            </a:r>
            <a:r>
              <a:rPr lang="ru-RU" dirty="0" err="1">
                <a:latin typeface="Times New Roman" panose="02020603050405020304" pitchFamily="18" charset="0"/>
                <a:ea typeface="Times New Roman" panose="02020603050405020304" pitchFamily="18" charset="0"/>
              </a:rPr>
              <a:t>пәндері</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үшін</a:t>
            </a:r>
            <a:r>
              <a:rPr lang="ru-RU" dirty="0">
                <a:latin typeface="Times New Roman" panose="02020603050405020304" pitchFamily="18" charset="0"/>
                <a:ea typeface="Times New Roman" panose="02020603050405020304" pitchFamily="18" charset="0"/>
              </a:rPr>
              <a:t> – </a:t>
            </a:r>
            <a:r>
              <a:rPr lang="ru-RU" b="1" dirty="0" err="1">
                <a:latin typeface="Times New Roman" panose="02020603050405020304" pitchFamily="18" charset="0"/>
                <a:ea typeface="Times New Roman" panose="02020603050405020304" pitchFamily="18" charset="0"/>
              </a:rPr>
              <a:t>жүз</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жиырма</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минутты</a:t>
            </a:r>
            <a:r>
              <a:rPr lang="ru-RU" dirty="0">
                <a:latin typeface="Times New Roman" panose="02020603050405020304" pitchFamily="18" charset="0"/>
                <a:ea typeface="Times New Roman" panose="02020603050405020304" pitchFamily="18" charset="0"/>
              </a:rPr>
              <a:t>; </a:t>
            </a:r>
            <a:endParaRPr lang="ru-RU" sz="1100" dirty="0">
              <a:latin typeface="Times New Roman" panose="02020603050405020304" pitchFamily="18" charset="0"/>
              <a:ea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 xmlns:p14="http://schemas.microsoft.com/office/powerpoint/2010/main" val="4061213460"/>
              </p:ext>
            </p:extLst>
          </p:nvPr>
        </p:nvGraphicFramePr>
        <p:xfrm>
          <a:off x="733331" y="959692"/>
          <a:ext cx="10066445" cy="4768643"/>
        </p:xfrm>
        <a:graphic>
          <a:graphicData uri="http://schemas.openxmlformats.org/drawingml/2006/table">
            <a:tbl>
              <a:tblPr firstRow="1" firstCol="1" bandRow="1">
                <a:tableStyleId>{E5B8F715-CF61-49AC-A8D0-E16AFADCC1D1}</a:tableStyleId>
              </a:tblPr>
              <a:tblGrid>
                <a:gridCol w="2013289"/>
                <a:gridCol w="2013289"/>
                <a:gridCol w="2013289"/>
                <a:gridCol w="2013289"/>
                <a:gridCol w="2013289"/>
              </a:tblGrid>
              <a:tr h="780373">
                <a:tc>
                  <a:txBody>
                    <a:bodyPr/>
                    <a:lstStyle/>
                    <a:p>
                      <a:pPr marL="12700" algn="just">
                        <a:lnSpc>
                          <a:spcPct val="115000"/>
                        </a:lnSpc>
                        <a:spcAft>
                          <a:spcPts val="100"/>
                        </a:spcAft>
                      </a:pPr>
                      <a:r>
                        <a:rPr lang="en-US" sz="1800" dirty="0" err="1">
                          <a:effectLst/>
                        </a:rPr>
                        <a:t>Санаттар</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dirty="0" err="1">
                          <a:effectLst/>
                        </a:rPr>
                        <a:t>Блок</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dirty="0" err="1">
                          <a:effectLst/>
                        </a:rPr>
                        <a:t>Пәндер</a:t>
                      </a:r>
                      <a:r>
                        <a:rPr lang="en-US" sz="1800" dirty="0">
                          <a:effectLst/>
                        </a:rPr>
                        <a:t> </a:t>
                      </a:r>
                      <a:r>
                        <a:rPr lang="en-US" sz="1800" dirty="0" err="1">
                          <a:effectLst/>
                        </a:rPr>
                        <a:t>бойынша</a:t>
                      </a:r>
                      <a:r>
                        <a:rPr lang="en-US" sz="1800" dirty="0">
                          <a:effectLst/>
                        </a:rPr>
                        <a:t> </a:t>
                      </a:r>
                      <a:r>
                        <a:rPr lang="en-US" sz="1800" dirty="0" err="1">
                          <a:effectLst/>
                        </a:rPr>
                        <a:t>балдар</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dirty="0" err="1">
                          <a:effectLst/>
                        </a:rPr>
                        <a:t>Біліктілік</a:t>
                      </a:r>
                      <a:r>
                        <a:rPr lang="en-US" sz="1800" dirty="0">
                          <a:effectLst/>
                        </a:rPr>
                        <a:t> </a:t>
                      </a:r>
                      <a:r>
                        <a:rPr lang="en-US" sz="1800" dirty="0" err="1">
                          <a:effectLst/>
                        </a:rPr>
                        <a:t>тестінен</a:t>
                      </a:r>
                      <a:r>
                        <a:rPr lang="en-US" sz="1800" dirty="0">
                          <a:effectLst/>
                        </a:rPr>
                        <a:t> </a:t>
                      </a:r>
                      <a:r>
                        <a:rPr lang="en-US" sz="1800" dirty="0" err="1">
                          <a:effectLst/>
                        </a:rPr>
                        <a:t>өту</a:t>
                      </a:r>
                      <a:r>
                        <a:rPr lang="en-US" sz="1800" dirty="0">
                          <a:effectLst/>
                        </a:rPr>
                        <a:t> </a:t>
                      </a:r>
                      <a:r>
                        <a:rPr lang="en-US" sz="1800" dirty="0" err="1">
                          <a:effectLst/>
                        </a:rPr>
                        <a:t>үшін</a:t>
                      </a:r>
                      <a:r>
                        <a:rPr lang="en-US" sz="1800" dirty="0">
                          <a:effectLst/>
                        </a:rPr>
                        <a:t> (%)</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dirty="0" err="1">
                          <a:effectLst/>
                        </a:rPr>
                        <a:t>Біліктілік</a:t>
                      </a:r>
                      <a:r>
                        <a:rPr lang="en-US" sz="1800" dirty="0">
                          <a:effectLst/>
                        </a:rPr>
                        <a:t> </a:t>
                      </a:r>
                      <a:r>
                        <a:rPr lang="en-US" sz="1800" dirty="0" err="1">
                          <a:effectLst/>
                        </a:rPr>
                        <a:t>тестінен</a:t>
                      </a:r>
                      <a:r>
                        <a:rPr lang="en-US" sz="1800" dirty="0">
                          <a:effectLst/>
                        </a:rPr>
                        <a:t> </a:t>
                      </a:r>
                      <a:r>
                        <a:rPr lang="en-US" sz="1800" dirty="0" err="1">
                          <a:effectLst/>
                        </a:rPr>
                        <a:t>өту</a:t>
                      </a:r>
                      <a:r>
                        <a:rPr lang="en-US" sz="1800" dirty="0">
                          <a:effectLst/>
                        </a:rPr>
                        <a:t> </a:t>
                      </a:r>
                      <a:r>
                        <a:rPr lang="en-US" sz="1800" dirty="0" err="1">
                          <a:effectLst/>
                        </a:rPr>
                        <a:t>үшін</a:t>
                      </a:r>
                      <a:r>
                        <a:rPr lang="en-US" sz="1800" dirty="0">
                          <a:effectLst/>
                        </a:rPr>
                        <a:t> (</a:t>
                      </a:r>
                      <a:r>
                        <a:rPr lang="en-US" sz="1800" dirty="0" err="1">
                          <a:effectLst/>
                        </a:rPr>
                        <a:t>балдар</a:t>
                      </a:r>
                      <a:r>
                        <a:rPr lang="en-US" sz="1800" dirty="0">
                          <a:effectLst/>
                        </a:rPr>
                        <a:t>)</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r>
              <a:tr h="398827">
                <a:tc rowSpan="2">
                  <a:txBody>
                    <a:bodyPr/>
                    <a:lstStyle/>
                    <a:p>
                      <a:pPr marL="12700" algn="just">
                        <a:lnSpc>
                          <a:spcPct val="115000"/>
                        </a:lnSpc>
                        <a:spcAft>
                          <a:spcPts val="100"/>
                        </a:spcAft>
                      </a:pPr>
                      <a:r>
                        <a:rPr lang="en-US" sz="1800" dirty="0" err="1">
                          <a:effectLst/>
                        </a:rPr>
                        <a:t>Педагог</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dirty="0" err="1">
                          <a:effectLst/>
                        </a:rPr>
                        <a:t>Пәндік</a:t>
                      </a:r>
                      <a:r>
                        <a:rPr lang="en-US" sz="1800" dirty="0">
                          <a:effectLst/>
                        </a:rPr>
                        <a:t> </a:t>
                      </a:r>
                      <a:r>
                        <a:rPr lang="en-US" sz="1800" dirty="0" err="1">
                          <a:effectLst/>
                        </a:rPr>
                        <a:t>білім</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30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50%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15</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vMerge="1">
                  <a:txBody>
                    <a:bodyPr/>
                    <a:lstStyle/>
                    <a:p>
                      <a:endParaRPr lang="ru-RU"/>
                    </a:p>
                  </a:txBody>
                  <a:tcPr/>
                </a:tc>
                <a:tc>
                  <a:txBody>
                    <a:bodyPr/>
                    <a:lstStyle/>
                    <a:p>
                      <a:pPr marL="12700" algn="just">
                        <a:lnSpc>
                          <a:spcPct val="115000"/>
                        </a:lnSpc>
                        <a:spcAft>
                          <a:spcPts val="100"/>
                        </a:spcAft>
                      </a:pPr>
                      <a:r>
                        <a:rPr lang="en-US" sz="1800" dirty="0" err="1">
                          <a:effectLst/>
                        </a:rPr>
                        <a:t>Оқыту</a:t>
                      </a:r>
                      <a:r>
                        <a:rPr lang="en-US" sz="1800" dirty="0">
                          <a:effectLst/>
                        </a:rPr>
                        <a:t> </a:t>
                      </a:r>
                      <a:r>
                        <a:rPr lang="en-US" sz="1800" dirty="0" err="1">
                          <a:effectLst/>
                        </a:rPr>
                        <a:t>әдістемесі</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20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50%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10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rowSpan="2">
                  <a:txBody>
                    <a:bodyPr/>
                    <a:lstStyle/>
                    <a:p>
                      <a:pPr marL="12700" algn="just">
                        <a:lnSpc>
                          <a:spcPct val="115000"/>
                        </a:lnSpc>
                        <a:spcAft>
                          <a:spcPts val="100"/>
                        </a:spcAft>
                      </a:pPr>
                      <a:r>
                        <a:rPr lang="en-US" sz="1800" dirty="0" err="1">
                          <a:effectLst/>
                        </a:rPr>
                        <a:t>Педагог-модератор</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dirty="0" err="1">
                          <a:effectLst/>
                        </a:rPr>
                        <a:t>Пәндік</a:t>
                      </a:r>
                      <a:r>
                        <a:rPr lang="en-US" sz="1800" dirty="0">
                          <a:effectLst/>
                        </a:rPr>
                        <a:t> </a:t>
                      </a:r>
                      <a:r>
                        <a:rPr lang="en-US" sz="1800" dirty="0" err="1">
                          <a:effectLst/>
                        </a:rPr>
                        <a:t>білім</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30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60%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18</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vMerge="1">
                  <a:txBody>
                    <a:bodyPr/>
                    <a:lstStyle/>
                    <a:p>
                      <a:endParaRPr lang="ru-RU"/>
                    </a:p>
                  </a:txBody>
                  <a:tcPr/>
                </a:tc>
                <a:tc>
                  <a:txBody>
                    <a:bodyPr/>
                    <a:lstStyle/>
                    <a:p>
                      <a:pPr marL="12700" algn="just">
                        <a:lnSpc>
                          <a:spcPct val="115000"/>
                        </a:lnSpc>
                        <a:spcAft>
                          <a:spcPts val="100"/>
                        </a:spcAft>
                      </a:pPr>
                      <a:r>
                        <a:rPr lang="en-US" sz="1800">
                          <a:effectLst/>
                        </a:rPr>
                        <a:t>Оқыту әдістемесі</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20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60%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12</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rowSpan="2">
                  <a:txBody>
                    <a:bodyPr/>
                    <a:lstStyle/>
                    <a:p>
                      <a:pPr marL="12700" algn="just">
                        <a:lnSpc>
                          <a:spcPct val="115000"/>
                        </a:lnSpc>
                        <a:spcAft>
                          <a:spcPts val="100"/>
                        </a:spcAft>
                      </a:pPr>
                      <a:r>
                        <a:rPr lang="en-US" sz="1800" dirty="0" err="1">
                          <a:effectLst/>
                        </a:rPr>
                        <a:t>Педагог-сарапшы</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a:effectLst/>
                        </a:rPr>
                        <a:t>Пәндік білім</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30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70%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21</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vMerge="1">
                  <a:txBody>
                    <a:bodyPr/>
                    <a:lstStyle/>
                    <a:p>
                      <a:endParaRPr lang="ru-RU"/>
                    </a:p>
                  </a:txBody>
                  <a:tcPr/>
                </a:tc>
                <a:tc>
                  <a:txBody>
                    <a:bodyPr/>
                    <a:lstStyle/>
                    <a:p>
                      <a:pPr marL="12700" algn="just">
                        <a:lnSpc>
                          <a:spcPct val="115000"/>
                        </a:lnSpc>
                        <a:spcAft>
                          <a:spcPts val="100"/>
                        </a:spcAft>
                      </a:pPr>
                      <a:r>
                        <a:rPr lang="en-US" sz="1800">
                          <a:effectLst/>
                        </a:rPr>
                        <a:t>Оқыту әдістемесі</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20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70%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14</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rowSpan="2">
                  <a:txBody>
                    <a:bodyPr/>
                    <a:lstStyle/>
                    <a:p>
                      <a:pPr marL="12700" algn="just">
                        <a:lnSpc>
                          <a:spcPct val="115000"/>
                        </a:lnSpc>
                        <a:spcAft>
                          <a:spcPts val="100"/>
                        </a:spcAft>
                      </a:pPr>
                      <a:r>
                        <a:rPr lang="en-US" sz="1800" dirty="0" err="1">
                          <a:effectLst/>
                        </a:rPr>
                        <a:t>Педагог-зерттеуші</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a:effectLst/>
                        </a:rPr>
                        <a:t>Пәндік білім</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30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80%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24</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vMerge="1">
                  <a:txBody>
                    <a:bodyPr/>
                    <a:lstStyle/>
                    <a:p>
                      <a:endParaRPr lang="ru-RU"/>
                    </a:p>
                  </a:txBody>
                  <a:tcPr/>
                </a:tc>
                <a:tc>
                  <a:txBody>
                    <a:bodyPr/>
                    <a:lstStyle/>
                    <a:p>
                      <a:pPr marL="12700" algn="just">
                        <a:lnSpc>
                          <a:spcPct val="115000"/>
                        </a:lnSpc>
                        <a:spcAft>
                          <a:spcPts val="100"/>
                        </a:spcAft>
                      </a:pPr>
                      <a:r>
                        <a:rPr lang="en-US" sz="1800">
                          <a:effectLst/>
                        </a:rPr>
                        <a:t>Оқыту әдістемесі</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20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80%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16</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rowSpan="2">
                  <a:txBody>
                    <a:bodyPr/>
                    <a:lstStyle/>
                    <a:p>
                      <a:pPr marL="12700" algn="just">
                        <a:lnSpc>
                          <a:spcPct val="115000"/>
                        </a:lnSpc>
                        <a:spcAft>
                          <a:spcPts val="100"/>
                        </a:spcAft>
                      </a:pPr>
                      <a:r>
                        <a:rPr lang="en-US" sz="1800" dirty="0" err="1">
                          <a:effectLst/>
                        </a:rPr>
                        <a:t>Педагог-шебер</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0070C0"/>
                    </a:solidFill>
                  </a:tcPr>
                </a:tc>
                <a:tc>
                  <a:txBody>
                    <a:bodyPr/>
                    <a:lstStyle/>
                    <a:p>
                      <a:pPr marL="12700" algn="just">
                        <a:lnSpc>
                          <a:spcPct val="115000"/>
                        </a:lnSpc>
                        <a:spcAft>
                          <a:spcPts val="100"/>
                        </a:spcAft>
                      </a:pPr>
                      <a:r>
                        <a:rPr lang="en-US" sz="1800">
                          <a:effectLst/>
                        </a:rPr>
                        <a:t>Пәндік білім</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30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90%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27</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r h="398827">
                <a:tc vMerge="1">
                  <a:txBody>
                    <a:bodyPr/>
                    <a:lstStyle/>
                    <a:p>
                      <a:endParaRPr lang="ru-RU"/>
                    </a:p>
                  </a:txBody>
                  <a:tcPr/>
                </a:tc>
                <a:tc>
                  <a:txBody>
                    <a:bodyPr/>
                    <a:lstStyle/>
                    <a:p>
                      <a:pPr marL="12700" algn="just">
                        <a:lnSpc>
                          <a:spcPct val="115000"/>
                        </a:lnSpc>
                        <a:spcAft>
                          <a:spcPts val="100"/>
                        </a:spcAft>
                      </a:pPr>
                      <a:r>
                        <a:rPr lang="en-US" sz="1800">
                          <a:effectLst/>
                        </a:rPr>
                        <a:t>Оқыту әдістемесі</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20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a:effectLst/>
                        </a:rPr>
                        <a:t>90%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c>
                  <a:txBody>
                    <a:bodyPr/>
                    <a:lstStyle/>
                    <a:p>
                      <a:pPr marL="12700" algn="just">
                        <a:lnSpc>
                          <a:spcPct val="115000"/>
                        </a:lnSpc>
                        <a:spcAft>
                          <a:spcPts val="100"/>
                        </a:spcAft>
                      </a:pPr>
                      <a:r>
                        <a:rPr lang="en-US" sz="1800" dirty="0">
                          <a:effectLst/>
                        </a:rPr>
                        <a:t>18</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solidFill>
                      <a:srgbClr val="FDF0E7"/>
                    </a:solidFill>
                  </a:tcPr>
                </a:tc>
              </a:tr>
            </a:tbl>
          </a:graphicData>
        </a:graphic>
      </p:graphicFrame>
      <p:sp>
        <p:nvSpPr>
          <p:cNvPr id="5" name="Rectangle 1"/>
          <p:cNvSpPr>
            <a:spLocks noChangeArrowheads="1"/>
          </p:cNvSpPr>
          <p:nvPr/>
        </p:nvSpPr>
        <p:spPr bwMode="auto">
          <a:xfrm>
            <a:off x="870930" y="540247"/>
            <a:ext cx="10008911" cy="30777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b="1"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rPr>
              <a:t>ОРТА БІЛІМ БЕРУ ҰЙЫМДАРЫНЫҢ ПЕДАГОГТЕРІ, БІЛІМ БЕРУ ҰЙЫМДАРЫНЫҢ ӘДІСКЕРЛЕРІ ҮШІН</a:t>
            </a:r>
            <a:endParaRPr kumimoji="0" lang="en-US" altLang="ru-RU" b="0" i="0" u="none" strike="noStrike" cap="none" normalizeH="0" baseline="0" dirty="0" smtClean="0">
              <a:ln>
                <a:noFill/>
              </a:ln>
              <a:solidFill>
                <a:schemeClr val="tx1"/>
              </a:solidFill>
              <a:effectLst/>
              <a:latin typeface="Arial" panose="020B0604020202020204" pitchFamily="34" charset="0"/>
            </a:endParaRPr>
          </a:p>
        </p:txBody>
      </p:sp>
      <p:pic>
        <p:nvPicPr>
          <p:cNvPr id="6" name="Рисунок 5"/>
          <p:cNvPicPr>
            <a:picLocks noChangeAspect="1"/>
          </p:cNvPicPr>
          <p:nvPr/>
        </p:nvPicPr>
        <p:blipFill>
          <a:blip r:embed="rId2"/>
          <a:stretch>
            <a:fillRect/>
          </a:stretch>
        </p:blipFill>
        <p:spPr>
          <a:xfrm>
            <a:off x="11123242" y="133091"/>
            <a:ext cx="1068758" cy="941060"/>
          </a:xfrm>
          <a:prstGeom prst="rect">
            <a:avLst/>
          </a:prstGeom>
        </p:spPr>
      </p:pic>
    </p:spTree>
    <p:extLst>
      <p:ext uri="{BB962C8B-B14F-4D97-AF65-F5344CB8AC3E}">
        <p14:creationId xmlns="" xmlns:p14="http://schemas.microsoft.com/office/powerpoint/2010/main" val="1894906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alpha val="88000"/>
          </a:schemeClr>
        </a:solidFill>
        <a:effectLst/>
      </p:bgPr>
    </p:bg>
    <p:spTree>
      <p:nvGrpSpPr>
        <p:cNvPr id="1" name="Shape 61"/>
        <p:cNvGrpSpPr/>
        <p:nvPr/>
      </p:nvGrpSpPr>
      <p:grpSpPr>
        <a:xfrm>
          <a:off x="0" y="0"/>
          <a:ext cx="0" cy="0"/>
          <a:chOff x="0" y="0"/>
          <a:chExt cx="0" cy="0"/>
        </a:xfrm>
      </p:grpSpPr>
      <p:sp>
        <p:nvSpPr>
          <p:cNvPr id="5" name="Прямоугольник 4"/>
          <p:cNvSpPr/>
          <p:nvPr/>
        </p:nvSpPr>
        <p:spPr>
          <a:xfrm>
            <a:off x="363795" y="201344"/>
            <a:ext cx="11828205" cy="6299032"/>
          </a:xfrm>
          <a:prstGeom prst="rect">
            <a:avLst/>
          </a:prstGeom>
        </p:spPr>
        <p:txBody>
          <a:bodyPr wrap="square">
            <a:spAutoFit/>
          </a:bodyPr>
          <a:lstStyle/>
          <a:p>
            <a:pPr algn="just">
              <a:lnSpc>
                <a:spcPct val="115000"/>
              </a:lnSpc>
            </a:pPr>
            <a:r>
              <a:rPr lang="ru-RU" sz="1600" b="1" dirty="0">
                <a:latin typeface="Times New Roman" panose="02020603050405020304" pitchFamily="18" charset="0"/>
                <a:ea typeface="Times New Roman" panose="02020603050405020304" pitchFamily="18" charset="0"/>
              </a:rPr>
              <a:t>121. </a:t>
            </a:r>
            <a:r>
              <a:rPr lang="ru-RU" sz="1600" dirty="0">
                <a:latin typeface="Times New Roman" panose="02020603050405020304" pitchFamily="18" charset="0"/>
                <a:ea typeface="Times New Roman" panose="02020603050405020304" pitchFamily="18" charset="0"/>
              </a:rPr>
              <a:t>ПББ </a:t>
            </a:r>
            <a:r>
              <a:rPr lang="ru-RU" sz="1600" dirty="0" err="1">
                <a:latin typeface="Times New Roman" panose="02020603050405020304" pitchFamily="18" charset="0"/>
                <a:ea typeface="Times New Roman" panose="02020603050405020304" pitchFamily="18" charset="0"/>
              </a:rPr>
              <a:t>нәтижесі</a:t>
            </a:r>
            <a:r>
              <a:rPr lang="ru-RU" sz="1600"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бір</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жылға</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жарамды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деп</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есептелсін</a:t>
            </a:r>
            <a:r>
              <a:rPr lang="ru-RU" sz="1600" dirty="0">
                <a:latin typeface="Times New Roman" panose="02020603050405020304" pitchFamily="18" charset="0"/>
                <a:ea typeface="Times New Roman" panose="02020603050405020304" pitchFamily="18" charset="0"/>
              </a:rPr>
              <a:t>.</a:t>
            </a:r>
          </a:p>
          <a:p>
            <a:pPr algn="just">
              <a:lnSpc>
                <a:spcPct val="115000"/>
              </a:lnSpc>
            </a:pPr>
            <a:r>
              <a:rPr lang="ru-RU" sz="1600" b="1" dirty="0" smtClean="0">
                <a:latin typeface="Times New Roman" panose="02020603050405020304" pitchFamily="18" charset="0"/>
                <a:ea typeface="Times New Roman" panose="02020603050405020304" pitchFamily="18" charset="0"/>
              </a:rPr>
              <a:t>122</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Қаңтар-мамыр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тамыз-желтоқсан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кезінде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педагогке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санатын</a:t>
            </a:r>
            <a:r>
              <a:rPr lang="ru-RU" sz="1600" dirty="0">
                <a:latin typeface="Times New Roman" panose="02020603050405020304" pitchFamily="18" charset="0"/>
                <a:ea typeface="Times New Roman" panose="02020603050405020304" pitchFamily="18" charset="0"/>
              </a:rPr>
              <a:t> беру (</a:t>
            </a:r>
            <a:r>
              <a:rPr lang="ru-RU" sz="1600" dirty="0" err="1">
                <a:latin typeface="Times New Roman" panose="02020603050405020304" pitchFamily="18" charset="0"/>
                <a:ea typeface="Times New Roman" panose="02020603050405020304" pitchFamily="18" charset="0"/>
              </a:rPr>
              <a:t>растау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үшін</a:t>
            </a:r>
            <a:r>
              <a:rPr lang="ru-RU" sz="1600" dirty="0">
                <a:latin typeface="Times New Roman" panose="02020603050405020304" pitchFamily="18" charset="0"/>
                <a:ea typeface="Times New Roman" panose="02020603050405020304" pitchFamily="18" charset="0"/>
              </a:rPr>
              <a:t> оны </a:t>
            </a:r>
            <a:r>
              <a:rPr lang="ru-RU" sz="1600" dirty="0" err="1">
                <a:latin typeface="Times New Roman" panose="02020603050405020304" pitchFamily="18" charset="0"/>
                <a:ea typeface="Times New Roman" panose="02020603050405020304" pitchFamily="18" charset="0"/>
              </a:rPr>
              <a:t>кезекті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кезінде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өтініш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берілген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бойынша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балдар</a:t>
            </a:r>
            <a:r>
              <a:rPr lang="ru-RU" sz="1600" dirty="0">
                <a:latin typeface="Times New Roman" panose="02020603050405020304" pitchFamily="18" charset="0"/>
                <a:ea typeface="Times New Roman" panose="02020603050405020304" pitchFamily="18" charset="0"/>
              </a:rPr>
              <a:t> саны </a:t>
            </a:r>
            <a:r>
              <a:rPr lang="ru-RU" sz="1600" dirty="0" err="1">
                <a:latin typeface="Times New Roman" panose="02020603050405020304" pitchFamily="18" charset="0"/>
                <a:ea typeface="Times New Roman" panose="02020603050405020304" pitchFamily="18" charset="0"/>
              </a:rPr>
              <a:t>жеткіліксіз</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болса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мерзімі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аяқталғанға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дейін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сақталады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әрі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деңгейге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төмендейді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Бұл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аттестаттаудың</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келесі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тамыз-желтоқсан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қаңтар-мамыр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дейін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сақталады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Келесі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кезеңінде</a:t>
            </a:r>
            <a:r>
              <a:rPr lang="ru-RU" sz="1600" dirty="0">
                <a:latin typeface="Times New Roman" panose="02020603050405020304" pitchFamily="18" charset="0"/>
                <a:ea typeface="Times New Roman" panose="02020603050405020304" pitchFamily="18" charset="0"/>
              </a:rPr>
              <a:t> педагог ПББ </a:t>
            </a:r>
            <a:r>
              <a:rPr lang="ru-RU" sz="1600" dirty="0" err="1">
                <a:latin typeface="Times New Roman" panose="02020603050405020304" pitchFamily="18" charset="0"/>
                <a:ea typeface="Times New Roman" panose="02020603050405020304" pitchFamily="18" charset="0"/>
              </a:rPr>
              <a:t>өткеннен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кейін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бастапқыда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өтініш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берілген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бойынша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өтеді</a:t>
            </a:r>
            <a:r>
              <a:rPr lang="ru-RU" sz="1600" dirty="0">
                <a:latin typeface="Times New Roman" panose="02020603050405020304" pitchFamily="18" charset="0"/>
                <a:ea typeface="Times New Roman" panose="02020603050405020304" pitchFamily="18" charset="0"/>
              </a:rPr>
              <a:t>. </a:t>
            </a:r>
          </a:p>
          <a:p>
            <a:pPr algn="just">
              <a:lnSpc>
                <a:spcPct val="115000"/>
              </a:lnSpc>
            </a:pPr>
            <a:r>
              <a:rPr lang="ru-RU" sz="1600" b="1" dirty="0" smtClean="0">
                <a:latin typeface="Times New Roman" panose="02020603050405020304" pitchFamily="18" charset="0"/>
                <a:ea typeface="Times New Roman" panose="02020603050405020304" pitchFamily="18" charset="0"/>
              </a:rPr>
              <a:t>123</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Бейіні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бойынша</a:t>
            </a:r>
            <a:r>
              <a:rPr lang="ru-RU" sz="1600" dirty="0">
                <a:latin typeface="Times New Roman" panose="02020603050405020304" pitchFamily="18" charset="0"/>
                <a:ea typeface="Times New Roman" panose="02020603050405020304" pitchFamily="18" charset="0"/>
              </a:rPr>
              <a:t> </a:t>
            </a:r>
            <a:r>
              <a:rPr lang="ru-RU" sz="1600" b="1" dirty="0">
                <a:latin typeface="Times New Roman" panose="02020603050405020304" pitchFamily="18" charset="0"/>
                <a:ea typeface="Times New Roman" panose="02020603050405020304" pitchFamily="18" charset="0"/>
              </a:rPr>
              <a:t>30 </a:t>
            </a:r>
            <a:r>
              <a:rPr lang="ru-RU" sz="1600" b="1" dirty="0" err="1">
                <a:latin typeface="Times New Roman" panose="02020603050405020304" pitchFamily="18" charset="0"/>
                <a:ea typeface="Times New Roman" panose="02020603050405020304" pitchFamily="18" charset="0"/>
              </a:rPr>
              <a:t>және</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одан</a:t>
            </a:r>
            <a:r>
              <a:rPr lang="ru-RU" sz="1600" b="1" dirty="0">
                <a:latin typeface="Times New Roman" panose="02020603050405020304" pitchFamily="18" charset="0"/>
                <a:ea typeface="Times New Roman" panose="02020603050405020304" pitchFamily="18" charset="0"/>
              </a:rPr>
              <a:t> да </a:t>
            </a:r>
            <a:r>
              <a:rPr lang="ru-RU" sz="1600" b="1" dirty="0" err="1">
                <a:latin typeface="Times New Roman" panose="02020603050405020304" pitchFamily="18" charset="0"/>
                <a:ea typeface="Times New Roman" panose="02020603050405020304" pitchFamily="18" charset="0"/>
              </a:rPr>
              <a:t>көп</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жыл</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педагогикалық</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және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өндірістік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өтілі</a:t>
            </a:r>
            <a:r>
              <a:rPr lang="ru-RU" sz="1600" dirty="0">
                <a:latin typeface="Times New Roman" panose="02020603050405020304" pitchFamily="18" charset="0"/>
                <a:ea typeface="Times New Roman" panose="02020603050405020304" pitchFamily="18" charset="0"/>
              </a:rPr>
              <a:t> бар </a:t>
            </a:r>
            <a:r>
              <a:rPr lang="ru-RU" sz="1600" dirty="0" err="1">
                <a:latin typeface="Times New Roman" panose="02020603050405020304" pitchFamily="18" charset="0"/>
                <a:ea typeface="Times New Roman" panose="02020603050405020304" pitchFamily="18" charset="0"/>
              </a:rPr>
              <a:t>педагогтер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жаңа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жүйе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бойынша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берілген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растаған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кезде</a:t>
            </a:r>
            <a:r>
              <a:rPr lang="ru-RU" sz="1600" dirty="0">
                <a:latin typeface="Times New Roman" panose="02020603050405020304" pitchFamily="18" charset="0"/>
                <a:ea typeface="Times New Roman" panose="02020603050405020304" pitchFamily="18" charset="0"/>
              </a:rPr>
              <a:t> ПББ </a:t>
            </a:r>
            <a:r>
              <a:rPr lang="ru-RU" sz="1600" dirty="0" err="1">
                <a:latin typeface="Times New Roman" panose="02020603050405020304" pitchFamily="18" charset="0"/>
                <a:ea typeface="Times New Roman" panose="02020603050405020304" pitchFamily="18" charset="0"/>
              </a:rPr>
              <a:t>тапсырудан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босатылады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және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қызмет</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нәтижелерін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кешенді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жинақтаудан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өтеді</a:t>
            </a:r>
            <a:r>
              <a:rPr lang="ru-RU" sz="1600" dirty="0">
                <a:latin typeface="Times New Roman" panose="02020603050405020304" pitchFamily="18" charset="0"/>
                <a:ea typeface="Times New Roman" panose="02020603050405020304" pitchFamily="18" charset="0"/>
              </a:rPr>
              <a:t>. </a:t>
            </a:r>
          </a:p>
          <a:p>
            <a:pPr algn="just">
              <a:lnSpc>
                <a:spcPct val="115000"/>
              </a:lnSpc>
            </a:pPr>
            <a:r>
              <a:rPr lang="en-US" sz="1600" dirty="0">
                <a:latin typeface="Times New Roman" panose="02020603050405020304" pitchFamily="18" charset="0"/>
                <a:ea typeface="Times New Roman" panose="02020603050405020304" pitchFamily="18" charset="0"/>
              </a:rPr>
              <a:t>     </a:t>
            </a:r>
            <a:r>
              <a:rPr lang="ru-RU" sz="1600"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Біліктілік</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санатын</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арттыру</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кезінде</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жалпы</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негізде</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өтеді</a:t>
            </a:r>
            <a:r>
              <a:rPr lang="ru-RU" sz="1600" b="1" dirty="0">
                <a:latin typeface="Times New Roman" panose="02020603050405020304" pitchFamily="18" charset="0"/>
                <a:ea typeface="Times New Roman" panose="02020603050405020304" pitchFamily="18" charset="0"/>
              </a:rPr>
              <a:t>.</a:t>
            </a:r>
          </a:p>
          <a:p>
            <a:pPr algn="just">
              <a:lnSpc>
                <a:spcPct val="115000"/>
              </a:lnSpc>
            </a:pPr>
            <a:r>
              <a:rPr lang="en-US" sz="1600" dirty="0">
                <a:latin typeface="Times New Roman" panose="02020603050405020304" pitchFamily="18" charset="0"/>
                <a:ea typeface="Times New Roman" panose="02020603050405020304" pitchFamily="18" charset="0"/>
              </a:rPr>
              <a:t> </a:t>
            </a:r>
            <a:r>
              <a:rPr lang="ru-RU" sz="1600" b="1" dirty="0" smtClean="0">
                <a:latin typeface="Times New Roman" panose="02020603050405020304" pitchFamily="18" charset="0"/>
                <a:ea typeface="Times New Roman" panose="02020603050405020304" pitchFamily="18" charset="0"/>
              </a:rPr>
              <a:t>124</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Ескі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жүйе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бойынша</a:t>
            </a:r>
            <a:r>
              <a:rPr lang="ru-RU" sz="1600" dirty="0">
                <a:latin typeface="Times New Roman" panose="02020603050405020304" pitchFamily="18" charset="0"/>
                <a:ea typeface="Times New Roman" panose="02020603050405020304" pitchFamily="18" charset="0"/>
              </a:rPr>
              <a:t> </a:t>
            </a:r>
            <a:r>
              <a:rPr lang="ru-RU" sz="1600" b="1" dirty="0">
                <a:latin typeface="Times New Roman" panose="02020603050405020304" pitchFamily="18" charset="0"/>
                <a:ea typeface="Times New Roman" panose="02020603050405020304" pitchFamily="18" charset="0"/>
              </a:rPr>
              <a:t>"</a:t>
            </a:r>
            <a:r>
              <a:rPr lang="ru-RU" sz="1600" b="1" dirty="0" err="1">
                <a:latin typeface="Times New Roman" panose="02020603050405020304" pitchFamily="18" charset="0"/>
                <a:ea typeface="Times New Roman" panose="02020603050405020304" pitchFamily="18" charset="0"/>
              </a:rPr>
              <a:t>бірінші</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жоғары</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санаттары</a:t>
            </a:r>
            <a:r>
              <a:rPr lang="ru-RU" sz="1600" dirty="0">
                <a:latin typeface="Times New Roman" panose="02020603050405020304" pitchFamily="18" charset="0"/>
                <a:ea typeface="Times New Roman" panose="02020603050405020304" pitchFamily="18" charset="0"/>
              </a:rPr>
              <a:t> бар </a:t>
            </a:r>
            <a:r>
              <a:rPr lang="ru-RU" sz="1600" dirty="0" err="1">
                <a:latin typeface="Times New Roman" panose="02020603050405020304" pitchFamily="18" charset="0"/>
                <a:ea typeface="Times New Roman" panose="02020603050405020304" pitchFamily="18" charset="0"/>
              </a:rPr>
              <a:t>педагогтер</a:t>
            </a:r>
            <a:r>
              <a:rPr lang="ru-RU" sz="1600" dirty="0">
                <a:latin typeface="Times New Roman" panose="02020603050405020304" pitchFamily="18" charset="0"/>
                <a:ea typeface="Times New Roman" panose="02020603050405020304" pitchFamily="18" charset="0"/>
              </a:rPr>
              <a:t> </a:t>
            </a:r>
            <a:r>
              <a:rPr lang="ru-RU" sz="1600" b="1" dirty="0">
                <a:latin typeface="Times New Roman" panose="02020603050405020304" pitchFamily="18" charset="0"/>
                <a:ea typeface="Times New Roman" panose="02020603050405020304" pitchFamily="18" charset="0"/>
              </a:rPr>
              <a:t>"педагог-модератор"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ауысқан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кезде</a:t>
            </a:r>
            <a:r>
              <a:rPr lang="ru-RU" sz="1600" dirty="0">
                <a:latin typeface="Times New Roman" panose="02020603050405020304" pitchFamily="18" charset="0"/>
                <a:ea typeface="Times New Roman" panose="02020603050405020304" pitchFamily="18" charset="0"/>
              </a:rPr>
              <a:t> </a:t>
            </a:r>
            <a:r>
              <a:rPr lang="ru-RU" sz="1600" b="1" dirty="0">
                <a:latin typeface="Times New Roman" panose="02020603050405020304" pitchFamily="18" charset="0"/>
                <a:ea typeface="Times New Roman" panose="02020603050405020304" pitchFamily="18" charset="0"/>
              </a:rPr>
              <a:t>ПББ </a:t>
            </a:r>
            <a:r>
              <a:rPr lang="ru-RU" sz="1600" b="1" dirty="0" err="1">
                <a:latin typeface="Times New Roman" panose="02020603050405020304" pitchFamily="18" charset="0"/>
                <a:ea typeface="Times New Roman" panose="02020603050405020304" pitchFamily="18" charset="0"/>
              </a:rPr>
              <a:t>тапсырудан</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босатылады</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және</a:t>
            </a:r>
            <a:r>
              <a:rPr lang="ru-RU" sz="1600"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қызмет</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нәтижелерін</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кешенді</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жинақтаудан</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өтеді</a:t>
            </a:r>
            <a:r>
              <a:rPr lang="ru-RU" sz="1600" dirty="0">
                <a:latin typeface="Times New Roman" panose="02020603050405020304" pitchFamily="18" charset="0"/>
                <a:ea typeface="Times New Roman" panose="02020603050405020304" pitchFamily="18" charset="0"/>
              </a:rPr>
              <a:t>.</a:t>
            </a:r>
          </a:p>
          <a:p>
            <a:pPr algn="just">
              <a:lnSpc>
                <a:spcPct val="115000"/>
              </a:lnSpc>
            </a:pPr>
            <a:r>
              <a:rPr lang="en-US" sz="1600" dirty="0">
                <a:latin typeface="Times New Roman" panose="02020603050405020304" pitchFamily="18" charset="0"/>
                <a:ea typeface="Times New Roman" panose="02020603050405020304" pitchFamily="18" charset="0"/>
              </a:rPr>
              <a:t>     </a:t>
            </a:r>
            <a:r>
              <a:rPr lang="ru-RU" sz="1600" dirty="0">
                <a:latin typeface="Times New Roman" panose="02020603050405020304" pitchFamily="18" charset="0"/>
                <a:ea typeface="Times New Roman" panose="02020603050405020304" pitchFamily="18" charset="0"/>
              </a:rPr>
              <a:t> "Педагог-</a:t>
            </a:r>
            <a:r>
              <a:rPr lang="ru-RU" sz="1600" dirty="0" err="1">
                <a:latin typeface="Times New Roman" panose="02020603050405020304" pitchFamily="18" charset="0"/>
                <a:ea typeface="Times New Roman" panose="02020603050405020304" pitchFamily="18" charset="0"/>
              </a:rPr>
              <a:t>сарапшы</a:t>
            </a:r>
            <a:r>
              <a:rPr lang="ru-RU" sz="1600" dirty="0">
                <a:latin typeface="Times New Roman" panose="02020603050405020304" pitchFamily="18" charset="0"/>
                <a:ea typeface="Times New Roman" panose="02020603050405020304" pitchFamily="18" charset="0"/>
              </a:rPr>
              <a:t>", "педагог-</a:t>
            </a:r>
            <a:r>
              <a:rPr lang="ru-RU" sz="1600" dirty="0" err="1">
                <a:latin typeface="Times New Roman" panose="02020603050405020304" pitchFamily="18" charset="0"/>
                <a:ea typeface="Times New Roman" panose="02020603050405020304" pitchFamily="18" charset="0"/>
              </a:rPr>
              <a:t>зерттеуші</a:t>
            </a:r>
            <a:r>
              <a:rPr lang="ru-RU" sz="1600" dirty="0">
                <a:latin typeface="Times New Roman" panose="02020603050405020304" pitchFamily="18" charset="0"/>
                <a:ea typeface="Times New Roman" panose="02020603050405020304" pitchFamily="18" charset="0"/>
              </a:rPr>
              <a:t>", "педагог-</a:t>
            </a:r>
            <a:r>
              <a:rPr lang="ru-RU" sz="1600" dirty="0" err="1">
                <a:latin typeface="Times New Roman" panose="02020603050405020304" pitchFamily="18" charset="0"/>
                <a:ea typeface="Times New Roman" panose="02020603050405020304" pitchFamily="18" charset="0"/>
              </a:rPr>
              <a:t>шебер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алған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кезде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жалпы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негіздерде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өтеді</a:t>
            </a:r>
            <a:r>
              <a:rPr lang="ru-RU" sz="1600" dirty="0">
                <a:latin typeface="Times New Roman" panose="02020603050405020304" pitchFamily="18" charset="0"/>
                <a:ea typeface="Times New Roman" panose="02020603050405020304" pitchFamily="18" charset="0"/>
              </a:rPr>
              <a:t>.</a:t>
            </a:r>
          </a:p>
          <a:p>
            <a:pPr algn="just">
              <a:lnSpc>
                <a:spcPct val="115000"/>
              </a:lnSpc>
            </a:pPr>
            <a:r>
              <a:rPr lang="ru-RU" sz="1600" b="1" dirty="0" smtClean="0">
                <a:latin typeface="Times New Roman" panose="02020603050405020304" pitchFamily="18" charset="0"/>
                <a:ea typeface="Times New Roman" panose="02020603050405020304" pitchFamily="18" charset="0"/>
              </a:rPr>
              <a:t>125</a:t>
            </a:r>
            <a:r>
              <a:rPr lang="ru-RU" sz="1600" b="1" dirty="0">
                <a:latin typeface="Times New Roman" panose="02020603050405020304" pitchFamily="18" charset="0"/>
                <a:ea typeface="Times New Roman" panose="02020603050405020304" pitchFamily="18" charset="0"/>
              </a:rPr>
              <a:t>. </a:t>
            </a:r>
            <a:r>
              <a:rPr lang="ru-RU" sz="1600" dirty="0">
                <a:latin typeface="Times New Roman" panose="02020603050405020304" pitchFamily="18" charset="0"/>
                <a:ea typeface="Times New Roman" panose="02020603050405020304" pitchFamily="18" charset="0"/>
              </a:rPr>
              <a:t>Педагог </a:t>
            </a:r>
            <a:r>
              <a:rPr lang="ru-RU" sz="1600" dirty="0" err="1">
                <a:latin typeface="Times New Roman" panose="02020603050405020304" pitchFamily="18" charset="0"/>
                <a:ea typeface="Times New Roman" panose="02020603050405020304" pitchFamily="18" charset="0"/>
              </a:rPr>
              <a:t>тамыз-желтоқсан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қаңтар-мамыр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кезеңінде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санаттарын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алуға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растауға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кезекті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үшін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өтінішті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уақытылы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бермеген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жағдайда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деңгейге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төмендетіледі</a:t>
            </a:r>
            <a:r>
              <a:rPr lang="ru-RU" sz="1600" dirty="0">
                <a:latin typeface="Times New Roman" panose="02020603050405020304" pitchFamily="18" charset="0"/>
                <a:ea typeface="Times New Roman" panose="02020603050405020304" pitchFamily="18" charset="0"/>
              </a:rPr>
              <a:t>. Осы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келесі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тамыз-желтоқсан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қаңтар-мамыр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дейін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сақталады</a:t>
            </a:r>
            <a:r>
              <a:rPr lang="ru-RU" sz="1600" dirty="0">
                <a:latin typeface="Times New Roman" panose="02020603050405020304" pitchFamily="18" charset="0"/>
                <a:ea typeface="Times New Roman" panose="02020603050405020304" pitchFamily="18" charset="0"/>
              </a:rPr>
              <a:t>. </a:t>
            </a:r>
          </a:p>
          <a:p>
            <a:pPr algn="just">
              <a:lnSpc>
                <a:spcPct val="115000"/>
              </a:lnSpc>
            </a:pPr>
            <a:r>
              <a:rPr lang="ru-RU" sz="1600" dirty="0" err="1" smtClean="0">
                <a:latin typeface="Times New Roman" panose="02020603050405020304" pitchFamily="18" charset="0"/>
                <a:ea typeface="Times New Roman" panose="02020603050405020304" pitchFamily="18" charset="0"/>
              </a:rPr>
              <a:t>Келесі</a:t>
            </a:r>
            <a:r>
              <a:rPr lang="ru-RU" sz="1600" dirty="0" smtClean="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кезеңінде</a:t>
            </a:r>
            <a:r>
              <a:rPr lang="ru-RU" sz="1600" dirty="0">
                <a:latin typeface="Times New Roman" panose="02020603050405020304" pitchFamily="18" charset="0"/>
                <a:ea typeface="Times New Roman" panose="02020603050405020304" pitchFamily="18" charset="0"/>
              </a:rPr>
              <a:t> педагог № 338 </a:t>
            </a:r>
            <a:r>
              <a:rPr lang="ru-RU" sz="1600" dirty="0" err="1">
                <a:latin typeface="Times New Roman" panose="02020603050405020304" pitchFamily="18" charset="0"/>
                <a:ea typeface="Times New Roman" panose="02020603050405020304" pitchFamily="18" charset="0"/>
              </a:rPr>
              <a:t>бұйрығымен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немесе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кәсіптік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стандартпен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бекітілген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талаптарына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сәйкес</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өтеді</a:t>
            </a:r>
            <a:r>
              <a:rPr lang="ru-RU" sz="1600" dirty="0">
                <a:latin typeface="Times New Roman" panose="02020603050405020304" pitchFamily="18" charset="0"/>
                <a:ea typeface="Times New Roman" panose="02020603050405020304" pitchFamily="18" charset="0"/>
              </a:rPr>
              <a:t>.</a:t>
            </a:r>
          </a:p>
          <a:p>
            <a:pPr algn="just">
              <a:lnSpc>
                <a:spcPct val="115000"/>
              </a:lnSpc>
            </a:pPr>
            <a:r>
              <a:rPr lang="ru-RU" sz="1600" b="1" dirty="0" smtClean="0">
                <a:latin typeface="Times New Roman" panose="02020603050405020304" pitchFamily="18" charset="0"/>
                <a:ea typeface="Times New Roman" panose="02020603050405020304" pitchFamily="18" charset="0"/>
              </a:rPr>
              <a:t>126</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Екінші</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бірінші</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жоғары</a:t>
            </a:r>
            <a:r>
              <a:rPr lang="ru-RU" sz="1600" b="1"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санаттары</a:t>
            </a:r>
            <a:r>
              <a:rPr lang="ru-RU" sz="1600" dirty="0">
                <a:latin typeface="Times New Roman" panose="02020603050405020304" pitchFamily="18" charset="0"/>
                <a:ea typeface="Times New Roman" panose="02020603050405020304" pitchFamily="18" charset="0"/>
              </a:rPr>
              <a:t> бар педагог </a:t>
            </a:r>
            <a:r>
              <a:rPr lang="ru-RU" sz="1600" dirty="0" err="1">
                <a:latin typeface="Times New Roman" panose="02020603050405020304" pitchFamily="18" charset="0"/>
                <a:ea typeface="Times New Roman" panose="02020603050405020304" pitchFamily="18" charset="0"/>
              </a:rPr>
              <a:t>қаңтар-мамыр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тамыз-желтоқсан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кезеңінде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өтініш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берілген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санатқа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балдар</a:t>
            </a:r>
            <a:r>
              <a:rPr lang="ru-RU" sz="1600" dirty="0">
                <a:latin typeface="Times New Roman" panose="02020603050405020304" pitchFamily="18" charset="0"/>
                <a:ea typeface="Times New Roman" panose="02020603050405020304" pitchFamily="18" charset="0"/>
              </a:rPr>
              <a:t> саны </a:t>
            </a:r>
            <a:r>
              <a:rPr lang="ru-RU" sz="1600" dirty="0" err="1">
                <a:latin typeface="Times New Roman" panose="02020603050405020304" pitchFamily="18" charset="0"/>
                <a:ea typeface="Times New Roman" panose="02020603050405020304" pitchFamily="18" charset="0"/>
              </a:rPr>
              <a:t>жеткіліксіз</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болған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жағдайда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оның</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мерзімі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өткенге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дейін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сақталады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бұдан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әрі</a:t>
            </a:r>
            <a:r>
              <a:rPr lang="ru-RU" sz="1600"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бір</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деңгейге</a:t>
            </a:r>
            <a:r>
              <a:rPr lang="ru-RU" sz="1600" b="1" dirty="0">
                <a:latin typeface="Times New Roman" panose="02020603050405020304" pitchFamily="18" charset="0"/>
                <a:ea typeface="Times New Roman" panose="02020603050405020304" pitchFamily="18" charset="0"/>
              </a:rPr>
              <a:t> </a:t>
            </a:r>
            <a:r>
              <a:rPr lang="ru-RU" sz="1600" b="1" dirty="0" err="1">
                <a:latin typeface="Times New Roman" panose="02020603050405020304" pitchFamily="18" charset="0"/>
                <a:ea typeface="Times New Roman" panose="02020603050405020304" pitchFamily="18" charset="0"/>
              </a:rPr>
              <a:t>төмендетіледі</a:t>
            </a:r>
            <a:r>
              <a:rPr lang="ru-RU" sz="1600" b="1" dirty="0">
                <a:latin typeface="Times New Roman" panose="02020603050405020304" pitchFamily="18" charset="0"/>
                <a:ea typeface="Times New Roman" panose="02020603050405020304" pitchFamily="18" charset="0"/>
              </a:rPr>
              <a:t>.</a:t>
            </a:r>
            <a:r>
              <a:rPr lang="ru-RU" sz="1600" dirty="0">
                <a:latin typeface="Times New Roman" panose="02020603050405020304" pitchFamily="18" charset="0"/>
                <a:ea typeface="Times New Roman" panose="02020603050405020304" pitchFamily="18" charset="0"/>
              </a:rPr>
              <a:t> Осы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келесі</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тамыз-желтоқсан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қаңтар-мамыр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дейін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сақталады</a:t>
            </a:r>
            <a:r>
              <a:rPr lang="ru-RU" sz="1600" dirty="0">
                <a:latin typeface="Times New Roman" panose="02020603050405020304" pitchFamily="18" charset="0"/>
                <a:ea typeface="Times New Roman" panose="02020603050405020304" pitchFamily="18" charset="0"/>
              </a:rPr>
              <a:t>. </a:t>
            </a:r>
          </a:p>
          <a:p>
            <a:pPr algn="just">
              <a:lnSpc>
                <a:spcPct val="115000"/>
              </a:lnSpc>
            </a:pPr>
            <a:r>
              <a:rPr lang="ru-RU" sz="1600" dirty="0" err="1" smtClean="0">
                <a:latin typeface="Times New Roman" panose="02020603050405020304" pitchFamily="18" charset="0"/>
                <a:ea typeface="Times New Roman" panose="02020603050405020304" pitchFamily="18" charset="0"/>
              </a:rPr>
              <a:t>Келесі</a:t>
            </a:r>
            <a:r>
              <a:rPr lang="ru-RU" sz="1600" dirty="0" smtClean="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кезеңінде</a:t>
            </a:r>
            <a:r>
              <a:rPr lang="ru-RU" sz="1600" dirty="0">
                <a:latin typeface="Times New Roman" panose="02020603050405020304" pitchFamily="18" charset="0"/>
                <a:ea typeface="Times New Roman" panose="02020603050405020304" pitchFamily="18" charset="0"/>
              </a:rPr>
              <a:t> педагог № 338 </a:t>
            </a:r>
            <a:r>
              <a:rPr lang="ru-RU" sz="1600" dirty="0" err="1">
                <a:latin typeface="Times New Roman" panose="02020603050405020304" pitchFamily="18" charset="0"/>
                <a:ea typeface="Times New Roman" panose="02020603050405020304" pitchFamily="18" charset="0"/>
              </a:rPr>
              <a:t>бұйрықпен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немесе</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кәсіптік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стандартпен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бекітілген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талаптарына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сәйкес</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біліктілік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санатына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аттестаттаудан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өтеді</a:t>
            </a:r>
            <a:r>
              <a:rPr lang="ru-RU" sz="160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11082997" y="64652"/>
            <a:ext cx="1109003" cy="97649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7"/>
        <p:cNvGrpSpPr/>
        <p:nvPr/>
      </p:nvGrpSpPr>
      <p:grpSpPr>
        <a:xfrm>
          <a:off x="0" y="0"/>
          <a:ext cx="0" cy="0"/>
          <a:chOff x="0" y="0"/>
          <a:chExt cx="0" cy="0"/>
        </a:xfrm>
      </p:grpSpPr>
      <p:sp>
        <p:nvSpPr>
          <p:cNvPr id="2" name="Прямоугольник 1"/>
          <p:cNvSpPr/>
          <p:nvPr/>
        </p:nvSpPr>
        <p:spPr>
          <a:xfrm>
            <a:off x="4056194" y="338774"/>
            <a:ext cx="3793026" cy="352789"/>
          </a:xfrm>
          <a:prstGeom prst="rect">
            <a:avLst/>
          </a:prstGeom>
        </p:spPr>
        <p:txBody>
          <a:bodyPr wrap="none">
            <a:spAutoFit/>
          </a:bodyPr>
          <a:lstStyle/>
          <a:p>
            <a:pPr>
              <a:lnSpc>
                <a:spcPct val="115000"/>
              </a:lnSpc>
            </a:pPr>
            <a:r>
              <a:rPr lang="ru-RU" b="1" dirty="0">
                <a:latin typeface="Times New Roman" panose="02020603050405020304" pitchFamily="18" charset="0"/>
                <a:ea typeface="Times New Roman" panose="02020603050405020304" pitchFamily="18" charset="0"/>
              </a:rPr>
              <a:t> </a:t>
            </a:r>
            <a:r>
              <a:rPr lang="ru-RU" sz="1600" b="1" dirty="0" smtClean="0">
                <a:solidFill>
                  <a:schemeClr val="accent1">
                    <a:lumMod val="75000"/>
                  </a:schemeClr>
                </a:solidFill>
                <a:latin typeface="Times New Roman" panose="02020603050405020304" pitchFamily="18" charset="0"/>
                <a:ea typeface="Times New Roman" panose="02020603050405020304" pitchFamily="18" charset="0"/>
              </a:rPr>
              <a:t>2-ПАРАГРАФ. ЭССЕ ЖАЗУ ТӘРТІБІ</a:t>
            </a:r>
            <a:endParaRPr lang="ru-RU" sz="1600" dirty="0">
              <a:solidFill>
                <a:schemeClr val="accent1">
                  <a:lumMod val="75000"/>
                </a:schemeClr>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609600" y="1484670"/>
            <a:ext cx="10481187" cy="3277820"/>
          </a:xfrm>
          <a:prstGeom prst="rect">
            <a:avLst/>
          </a:prstGeom>
        </p:spPr>
        <p:txBody>
          <a:bodyPr wrap="square">
            <a:spAutoFit/>
          </a:bodyPr>
          <a:lstStyle/>
          <a:p>
            <a:pPr algn="just">
              <a:lnSpc>
                <a:spcPct val="115000"/>
              </a:lnSpc>
            </a:pPr>
            <a:r>
              <a:rPr lang="ru-RU" sz="1800" b="1" dirty="0">
                <a:latin typeface="Times New Roman" panose="02020603050405020304" pitchFamily="18" charset="0"/>
                <a:ea typeface="Times New Roman" panose="02020603050405020304" pitchFamily="18" charset="0"/>
              </a:rPr>
              <a:t>127.</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Тестілеу</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аяқталғаннан</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кейін</a:t>
            </a:r>
            <a:r>
              <a:rPr lang="ru-RU" sz="1800" dirty="0">
                <a:latin typeface="Times New Roman" panose="02020603050405020304" pitchFamily="18" charset="0"/>
                <a:ea typeface="Times New Roman" panose="02020603050405020304" pitchFamily="18" charset="0"/>
              </a:rPr>
              <a:t> педагог </a:t>
            </a:r>
            <a:r>
              <a:rPr lang="ru-RU" sz="1800" dirty="0" err="1">
                <a:latin typeface="Times New Roman" panose="02020603050405020304" pitchFamily="18" charset="0"/>
                <a:ea typeface="Times New Roman" panose="02020603050405020304" pitchFamily="18" charset="0"/>
              </a:rPr>
              <a:t>және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білім</a:t>
            </a:r>
            <a:r>
              <a:rPr lang="ru-RU" sz="1800" dirty="0">
                <a:latin typeface="Times New Roman" panose="02020603050405020304" pitchFamily="18" charset="0"/>
                <a:ea typeface="Times New Roman" panose="02020603050405020304" pitchFamily="18" charset="0"/>
              </a:rPr>
              <a:t> беру </a:t>
            </a:r>
            <a:r>
              <a:rPr lang="ru-RU" sz="1800" dirty="0" err="1">
                <a:latin typeface="Times New Roman" panose="02020603050405020304" pitchFamily="18" charset="0"/>
                <a:ea typeface="Times New Roman" panose="02020603050405020304" pitchFamily="18" charset="0"/>
              </a:rPr>
              <a:t>ұйымының</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әдістемелік</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кабинеттердің</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орталықтардың</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басшысы</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міндетті</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аттестаттау</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кезінде</a:t>
            </a:r>
            <a:r>
              <a:rPr lang="ru-RU" sz="1800" dirty="0">
                <a:latin typeface="Times New Roman" panose="02020603050405020304" pitchFamily="18" charset="0"/>
                <a:ea typeface="Times New Roman" panose="02020603050405020304" pitchFamily="18" charset="0"/>
              </a:rPr>
              <a:t> эссе </a:t>
            </a:r>
            <a:r>
              <a:rPr lang="ru-RU" sz="1800" dirty="0" err="1">
                <a:latin typeface="Times New Roman" panose="02020603050405020304" pitchFamily="18" charset="0"/>
                <a:ea typeface="Times New Roman" panose="02020603050405020304" pitchFamily="18" charset="0"/>
              </a:rPr>
              <a:t>жазады</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Жалпы</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уақыт</a:t>
            </a:r>
            <a:r>
              <a:rPr lang="ru-RU" sz="1800" dirty="0">
                <a:latin typeface="Times New Roman" panose="02020603050405020304" pitchFamily="18" charset="0"/>
                <a:ea typeface="Times New Roman" panose="02020603050405020304" pitchFamily="18" charset="0"/>
              </a:rPr>
              <a:t> – 60 минут. </a:t>
            </a:r>
            <a:r>
              <a:rPr lang="ru-RU" sz="1800" dirty="0" err="1">
                <a:latin typeface="Times New Roman" panose="02020603050405020304" pitchFamily="18" charset="0"/>
                <a:ea typeface="Times New Roman" panose="02020603050405020304" pitchFamily="18" charset="0"/>
              </a:rPr>
              <a:t>Сөз</a:t>
            </a:r>
            <a:r>
              <a:rPr lang="ru-RU" sz="1800" dirty="0">
                <a:latin typeface="Times New Roman" panose="02020603050405020304" pitchFamily="18" charset="0"/>
                <a:ea typeface="Times New Roman" panose="02020603050405020304" pitchFamily="18" charset="0"/>
              </a:rPr>
              <a:t> саны – 250-300 </a:t>
            </a:r>
            <a:r>
              <a:rPr lang="ru-RU" sz="1800" dirty="0" err="1">
                <a:latin typeface="Times New Roman" panose="02020603050405020304" pitchFamily="18" charset="0"/>
                <a:ea typeface="Times New Roman" panose="02020603050405020304" pitchFamily="18" charset="0"/>
              </a:rPr>
              <a:t>сөз</a:t>
            </a:r>
            <a:r>
              <a:rPr lang="ru-RU" sz="1800" dirty="0">
                <a:latin typeface="Times New Roman" panose="02020603050405020304" pitchFamily="18" charset="0"/>
                <a:ea typeface="Times New Roman" panose="02020603050405020304" pitchFamily="18" charset="0"/>
              </a:rPr>
              <a:t>. Эссе </a:t>
            </a:r>
            <a:r>
              <a:rPr lang="ru-RU" sz="1800" dirty="0" err="1">
                <a:latin typeface="Times New Roman" panose="02020603050405020304" pitchFamily="18" charset="0"/>
                <a:ea typeface="Times New Roman" panose="02020603050405020304" pitchFamily="18" charset="0"/>
              </a:rPr>
              <a:t>тақырыбын</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жыл</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сайын</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білім</a:t>
            </a:r>
            <a:r>
              <a:rPr lang="ru-RU" sz="1800" dirty="0">
                <a:latin typeface="Times New Roman" panose="02020603050405020304" pitchFamily="18" charset="0"/>
                <a:ea typeface="Times New Roman" panose="02020603050405020304" pitchFamily="18" charset="0"/>
              </a:rPr>
              <a:t> беру </a:t>
            </a:r>
            <a:r>
              <a:rPr lang="ru-RU" sz="1800" dirty="0" err="1">
                <a:latin typeface="Times New Roman" panose="02020603050405020304" pitchFamily="18" charset="0"/>
                <a:ea typeface="Times New Roman" panose="02020603050405020304" pitchFamily="18" charset="0"/>
              </a:rPr>
              <a:t>саласындағы</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уәкілетті</a:t>
            </a:r>
            <a:r>
              <a:rPr lang="ru-RU" sz="1800" dirty="0">
                <a:latin typeface="Times New Roman" panose="02020603050405020304" pitchFamily="18" charset="0"/>
                <a:ea typeface="Times New Roman" panose="02020603050405020304" pitchFamily="18" charset="0"/>
              </a:rPr>
              <a:t> орган </a:t>
            </a:r>
            <a:r>
              <a:rPr lang="ru-RU" sz="1800" dirty="0" err="1">
                <a:latin typeface="Times New Roman" panose="02020603050405020304" pitchFamily="18" charset="0"/>
                <a:ea typeface="Times New Roman" panose="02020603050405020304" pitchFamily="18" charset="0"/>
              </a:rPr>
              <a:t>айқындайды</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Жазылған</a:t>
            </a:r>
            <a:r>
              <a:rPr lang="ru-RU" sz="1800" dirty="0">
                <a:latin typeface="Times New Roman" panose="02020603050405020304" pitchFamily="18" charset="0"/>
                <a:ea typeface="Times New Roman" panose="02020603050405020304" pitchFamily="18" charset="0"/>
              </a:rPr>
              <a:t> эссе </a:t>
            </a:r>
            <a:r>
              <a:rPr lang="ru-RU" sz="1800" dirty="0" err="1">
                <a:latin typeface="Times New Roman" panose="02020603050405020304" pitchFamily="18" charset="0"/>
                <a:ea typeface="Times New Roman" panose="02020603050405020304" pitchFamily="18" charset="0"/>
              </a:rPr>
              <a:t>мұғалімнің</a:t>
            </a:r>
            <a:r>
              <a:rPr lang="ru-RU" sz="1800" dirty="0">
                <a:latin typeface="Times New Roman" panose="02020603050405020304" pitchFamily="18" charset="0"/>
                <a:ea typeface="Times New Roman" panose="02020603050405020304" pitchFamily="18" charset="0"/>
              </a:rPr>
              <a:t>/</a:t>
            </a:r>
            <a:r>
              <a:rPr lang="ru-RU" sz="1800" dirty="0" err="1">
                <a:latin typeface="Times New Roman" panose="02020603050405020304" pitchFamily="18" charset="0"/>
                <a:ea typeface="Times New Roman" panose="02020603050405020304" pitchFamily="18" charset="0"/>
              </a:rPr>
              <a:t>басшының</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жеке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кабинетінде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тиісті</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сілтеме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бойынша</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немесе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мұғалімнің</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профилінде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көрсетіледі</a:t>
            </a:r>
            <a:r>
              <a:rPr lang="ru-RU" sz="1800" dirty="0" smtClean="0">
                <a:latin typeface="Times New Roman" panose="02020603050405020304" pitchFamily="18" charset="0"/>
                <a:ea typeface="Times New Roman" panose="02020603050405020304" pitchFamily="18" charset="0"/>
              </a:rPr>
              <a:t>.</a:t>
            </a:r>
          </a:p>
          <a:p>
            <a:pPr algn="just">
              <a:lnSpc>
                <a:spcPct val="115000"/>
              </a:lnSpc>
            </a:pPr>
            <a:endParaRPr lang="ru-RU" sz="1800" dirty="0">
              <a:latin typeface="Times New Roman" panose="02020603050405020304" pitchFamily="18" charset="0"/>
              <a:ea typeface="Times New Roman" panose="02020603050405020304" pitchFamily="18" charset="0"/>
            </a:endParaRPr>
          </a:p>
          <a:p>
            <a:pPr algn="just">
              <a:lnSpc>
                <a:spcPct val="115000"/>
              </a:lnSpc>
            </a:pPr>
            <a:r>
              <a:rPr lang="ru-RU" sz="1800" b="1" dirty="0" smtClean="0">
                <a:latin typeface="Times New Roman" panose="02020603050405020304" pitchFamily="18" charset="0"/>
                <a:ea typeface="Times New Roman" panose="02020603050405020304" pitchFamily="18" charset="0"/>
              </a:rPr>
              <a:t>128</a:t>
            </a:r>
            <a:r>
              <a:rPr lang="ru-RU" sz="1800" b="1" dirty="0">
                <a:latin typeface="Times New Roman" panose="02020603050405020304" pitchFamily="18" charset="0"/>
                <a:ea typeface="Times New Roman" panose="02020603050405020304" pitchFamily="18" charset="0"/>
              </a:rPr>
              <a:t>.</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Жазылған</a:t>
            </a:r>
            <a:r>
              <a:rPr lang="ru-RU" sz="1800" dirty="0">
                <a:latin typeface="Times New Roman" panose="02020603050405020304" pitchFamily="18" charset="0"/>
                <a:ea typeface="Times New Roman" panose="02020603050405020304" pitchFamily="18" charset="0"/>
              </a:rPr>
              <a:t> эссе </a:t>
            </a:r>
            <a:r>
              <a:rPr lang="ru-RU" sz="1800" dirty="0" err="1">
                <a:latin typeface="Times New Roman" panose="02020603050405020304" pitchFamily="18" charset="0"/>
                <a:ea typeface="Times New Roman" panose="02020603050405020304" pitchFamily="18" charset="0"/>
              </a:rPr>
              <a:t>педагогтің</a:t>
            </a:r>
            <a:r>
              <a:rPr lang="ru-RU" sz="1800" dirty="0">
                <a:latin typeface="Times New Roman" panose="02020603050405020304" pitchFamily="18" charset="0"/>
                <a:ea typeface="Times New Roman" panose="02020603050405020304" pitchFamily="18" charset="0"/>
              </a:rPr>
              <a:t>/</a:t>
            </a:r>
            <a:r>
              <a:rPr lang="ru-RU" sz="1800" dirty="0" err="1">
                <a:latin typeface="Times New Roman" panose="02020603050405020304" pitchFamily="18" charset="0"/>
                <a:ea typeface="Times New Roman" panose="02020603050405020304" pitchFamily="18" charset="0"/>
              </a:rPr>
              <a:t>басшының</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жеке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кабинетіне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жіберіледі</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немесе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ақпараттық</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жүйеде</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көрсетіледі</a:t>
            </a:r>
            <a:r>
              <a:rPr lang="ru-RU" sz="1800" dirty="0" smtClean="0">
                <a:latin typeface="Times New Roman" panose="02020603050405020304" pitchFamily="18" charset="0"/>
                <a:ea typeface="Times New Roman" panose="02020603050405020304" pitchFamily="18" charset="0"/>
              </a:rPr>
              <a:t>.</a:t>
            </a:r>
          </a:p>
          <a:p>
            <a:pPr algn="just">
              <a:lnSpc>
                <a:spcPct val="115000"/>
              </a:lnSpc>
            </a:pPr>
            <a:endParaRPr lang="ru-RU" sz="1800" dirty="0">
              <a:latin typeface="Times New Roman" panose="02020603050405020304" pitchFamily="18" charset="0"/>
              <a:ea typeface="Times New Roman" panose="02020603050405020304" pitchFamily="18" charset="0"/>
            </a:endParaRPr>
          </a:p>
          <a:p>
            <a:pPr algn="just">
              <a:lnSpc>
                <a:spcPct val="115000"/>
              </a:lnSpc>
            </a:pPr>
            <a:r>
              <a:rPr lang="ru-RU" sz="1800" b="1" dirty="0" smtClean="0">
                <a:latin typeface="Times New Roman" panose="02020603050405020304" pitchFamily="18" charset="0"/>
                <a:ea typeface="Times New Roman" panose="02020603050405020304" pitchFamily="18" charset="0"/>
              </a:rPr>
              <a:t>129. </a:t>
            </a:r>
            <a:r>
              <a:rPr lang="ru-RU" sz="1800" dirty="0" err="1" smtClean="0">
                <a:latin typeface="Times New Roman" panose="02020603050405020304" pitchFamily="18" charset="0"/>
                <a:ea typeface="Times New Roman" panose="02020603050405020304" pitchFamily="18" charset="0"/>
              </a:rPr>
              <a:t>Жазбаша</a:t>
            </a:r>
            <a:r>
              <a:rPr lang="ru-RU" sz="1800" dirty="0" smtClean="0">
                <a:latin typeface="Times New Roman" panose="02020603050405020304" pitchFamily="18" charset="0"/>
                <a:ea typeface="Times New Roman" panose="02020603050405020304" pitchFamily="18" charset="0"/>
              </a:rPr>
              <a:t> </a:t>
            </a:r>
            <a:r>
              <a:rPr lang="ru-RU" sz="1800" dirty="0">
                <a:latin typeface="Times New Roman" panose="02020603050405020304" pitchFamily="18" charset="0"/>
                <a:ea typeface="Times New Roman" panose="02020603050405020304" pitchFamily="18" charset="0"/>
              </a:rPr>
              <a:t>эссе </a:t>
            </a:r>
            <a:r>
              <a:rPr lang="ru-RU" sz="1800" dirty="0" err="1">
                <a:latin typeface="Times New Roman" panose="02020603050405020304" pitchFamily="18" charset="0"/>
                <a:ea typeface="Times New Roman" panose="02020603050405020304" pitchFamily="18" charset="0"/>
              </a:rPr>
              <a:t>біліктілік</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санатын</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беруден</a:t>
            </a:r>
            <a:r>
              <a:rPr lang="ru-RU" sz="1800" dirty="0">
                <a:latin typeface="Times New Roman" panose="02020603050405020304" pitchFamily="18" charset="0"/>
                <a:ea typeface="Times New Roman" panose="02020603050405020304" pitchFamily="18" charset="0"/>
              </a:rPr>
              <a:t> бас </a:t>
            </a:r>
            <a:r>
              <a:rPr lang="ru-RU" sz="1800" dirty="0" err="1">
                <a:latin typeface="Times New Roman" panose="02020603050405020304" pitchFamily="18" charset="0"/>
                <a:ea typeface="Times New Roman" panose="02020603050405020304" pitchFamily="18" charset="0"/>
              </a:rPr>
              <a:t>тартуға</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негіз</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болып</a:t>
            </a:r>
            <a:r>
              <a:rPr lang="ru-RU" sz="1800" dirty="0">
                <a:latin typeface="Times New Roman" panose="02020603050405020304" pitchFamily="18" charset="0"/>
                <a:ea typeface="Times New Roman" panose="02020603050405020304" pitchFamily="18" charset="0"/>
              </a:rPr>
              <a:t> </a:t>
            </a:r>
            <a:r>
              <a:rPr lang="ru-RU" sz="1800" dirty="0" err="1">
                <a:latin typeface="Times New Roman" panose="02020603050405020304" pitchFamily="18" charset="0"/>
                <a:ea typeface="Times New Roman" panose="02020603050405020304" pitchFamily="18" charset="0"/>
              </a:rPr>
              <a:t>табылмайды</a:t>
            </a:r>
            <a:r>
              <a:rPr lang="ru-RU" sz="1800" dirty="0">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11082997" y="26920"/>
            <a:ext cx="1109003" cy="976496"/>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20644" y="313216"/>
            <a:ext cx="9094839" cy="568041"/>
          </a:xfrm>
          <a:prstGeom prst="rect">
            <a:avLst/>
          </a:prstGeom>
        </p:spPr>
        <p:txBody>
          <a:bodyPr wrap="square">
            <a:spAutoFit/>
          </a:bodyPr>
          <a:lstStyle/>
          <a:p>
            <a:pPr>
              <a:lnSpc>
                <a:spcPct val="115000"/>
              </a:lnSpc>
            </a:pP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Педагогтерді</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аттестаттаудан</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өткізу</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үшін</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құжаттарды</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қабылдау</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мемлекеттік</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қызмет</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көрсетуге</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қойылатын</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негізгі</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талаптардың</a:t>
            </a:r>
            <a:r>
              <a:rPr lang="ru-RU" b="1" dirty="0">
                <a:latin typeface="Times New Roman" panose="02020603050405020304" pitchFamily="18" charset="0"/>
                <a:ea typeface="Times New Roman" panose="02020603050405020304" pitchFamily="18" charset="0"/>
              </a:rPr>
              <a:t> </a:t>
            </a:r>
            <a:r>
              <a:rPr lang="ru-RU" b="1" dirty="0" err="1" smtClean="0">
                <a:latin typeface="Times New Roman" panose="02020603050405020304" pitchFamily="18" charset="0"/>
                <a:ea typeface="Times New Roman" panose="02020603050405020304" pitchFamily="18" charset="0"/>
              </a:rPr>
              <a:t>тізбесі</a:t>
            </a:r>
            <a:r>
              <a:rPr lang="ru-RU" b="1" dirty="0" smtClean="0">
                <a:latin typeface="Times New Roman" panose="02020603050405020304" pitchFamily="18" charset="0"/>
                <a:ea typeface="Times New Roman" panose="02020603050405020304" pitchFamily="18" charset="0"/>
              </a:rPr>
              <a:t>                                                                                                        </a:t>
            </a:r>
            <a:r>
              <a:rPr lang="ru-RU" i="1" dirty="0" err="1" smtClean="0">
                <a:latin typeface="Times New Roman" panose="02020603050405020304" pitchFamily="18" charset="0"/>
                <a:ea typeface="Times New Roman" panose="02020603050405020304" pitchFamily="18" charset="0"/>
              </a:rPr>
              <a:t>қосымша</a:t>
            </a:r>
            <a:r>
              <a:rPr lang="ru-RU" i="1" dirty="0" smtClean="0">
                <a:latin typeface="Times New Roman" panose="02020603050405020304" pitchFamily="18" charset="0"/>
                <a:ea typeface="Times New Roman" panose="02020603050405020304" pitchFamily="18" charset="0"/>
              </a:rPr>
              <a:t> 1</a:t>
            </a:r>
            <a:endParaRPr lang="ru-RU" i="1" dirty="0">
              <a:effectLst/>
              <a:latin typeface="Times New Roman" panose="02020603050405020304" pitchFamily="18" charset="0"/>
              <a:ea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 xmlns:p14="http://schemas.microsoft.com/office/powerpoint/2010/main" val="261346285"/>
              </p:ext>
            </p:extLst>
          </p:nvPr>
        </p:nvGraphicFramePr>
        <p:xfrm>
          <a:off x="452283" y="1054289"/>
          <a:ext cx="11267769" cy="5689032"/>
        </p:xfrm>
        <a:graphic>
          <a:graphicData uri="http://schemas.openxmlformats.org/drawingml/2006/table">
            <a:tbl>
              <a:tblPr firstRow="1" firstCol="1" bandRow="1">
                <a:tableStyleId>{E5B8F715-CF61-49AC-A8D0-E16AFADCC1D1}</a:tableStyleId>
              </a:tblPr>
              <a:tblGrid>
                <a:gridCol w="698091"/>
                <a:gridCol w="1189703"/>
                <a:gridCol w="9379975"/>
              </a:tblGrid>
              <a:tr h="4351338">
                <a:tc>
                  <a:txBody>
                    <a:bodyPr/>
                    <a:lstStyle/>
                    <a:p>
                      <a:pPr marL="12700" algn="just">
                        <a:lnSpc>
                          <a:spcPct val="115000"/>
                        </a:lnSpc>
                        <a:spcAft>
                          <a:spcPts val="100"/>
                        </a:spcAft>
                      </a:pPr>
                      <a:r>
                        <a:rPr lang="en-US" sz="1200" dirty="0">
                          <a:effectLst/>
                        </a:rPr>
                        <a:t>8</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10" marR="2510" marT="2510" marB="2510" anchor="ctr">
                    <a:solidFill>
                      <a:srgbClr val="0070C0"/>
                    </a:solidFill>
                  </a:tcPr>
                </a:tc>
                <a:tc>
                  <a:txBody>
                    <a:bodyPr/>
                    <a:lstStyle/>
                    <a:p>
                      <a:pPr marL="12700" algn="just">
                        <a:lnSpc>
                          <a:spcPct val="115000"/>
                        </a:lnSpc>
                        <a:spcAft>
                          <a:spcPts val="100"/>
                        </a:spcAft>
                      </a:pPr>
                      <a:r>
                        <a:rPr lang="en-US" sz="1200" dirty="0" err="1" smtClean="0">
                          <a:effectLst/>
                        </a:rPr>
                        <a:t>Мемлекеттік</a:t>
                      </a:r>
                      <a:r>
                        <a:rPr lang="en-US" sz="1200" dirty="0" smtClean="0">
                          <a:effectLst/>
                        </a:rPr>
                        <a:t> </a:t>
                      </a:r>
                      <a:r>
                        <a:rPr lang="en-US" sz="1200" dirty="0" err="1" smtClean="0">
                          <a:effectLst/>
                        </a:rPr>
                        <a:t>қызметті</a:t>
                      </a:r>
                      <a:r>
                        <a:rPr lang="en-US" sz="1200" dirty="0" smtClean="0">
                          <a:effectLst/>
                        </a:rPr>
                        <a:t> </a:t>
                      </a:r>
                      <a:r>
                        <a:rPr lang="en-US" sz="1200" dirty="0" err="1" smtClean="0">
                          <a:effectLst/>
                        </a:rPr>
                        <a:t>көрсету</a:t>
                      </a:r>
                      <a:r>
                        <a:rPr lang="en-US" sz="1200" dirty="0" smtClean="0">
                          <a:effectLst/>
                        </a:rPr>
                        <a:t> </a:t>
                      </a:r>
                      <a:r>
                        <a:rPr lang="en-US" sz="1200" dirty="0" err="1" smtClean="0">
                          <a:effectLst/>
                        </a:rPr>
                        <a:t>үшін</a:t>
                      </a:r>
                      <a:r>
                        <a:rPr lang="en-US" sz="1200" dirty="0" smtClean="0">
                          <a:effectLst/>
                        </a:rPr>
                        <a:t> </a:t>
                      </a:r>
                      <a:r>
                        <a:rPr lang="en-US" sz="1200" dirty="0" err="1" smtClean="0">
                          <a:effectLst/>
                        </a:rPr>
                        <a:t>қажетті</a:t>
                      </a:r>
                      <a:r>
                        <a:rPr lang="en-US" sz="1200" dirty="0" smtClean="0">
                          <a:effectLst/>
                        </a:rPr>
                        <a:t> </a:t>
                      </a:r>
                      <a:r>
                        <a:rPr lang="en-US" sz="1200" dirty="0" err="1" smtClean="0">
                          <a:effectLst/>
                        </a:rPr>
                        <a:t>құжаттар</a:t>
                      </a:r>
                      <a:r>
                        <a:rPr lang="en-US" sz="1200" dirty="0" smtClean="0">
                          <a:effectLst/>
                        </a:rPr>
                        <a:t> </a:t>
                      </a:r>
                      <a:r>
                        <a:rPr lang="en-US" sz="1200" dirty="0" err="1" smtClean="0">
                          <a:effectLst/>
                        </a:rPr>
                        <a:t>тізбесі</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10" marR="2510" marT="2510" marB="2510" anchor="ctr">
                    <a:solidFill>
                      <a:srgbClr val="0070C0"/>
                    </a:solidFill>
                  </a:tcPr>
                </a:tc>
                <a:tc>
                  <a:txBody>
                    <a:bodyPr/>
                    <a:lstStyle/>
                    <a:p>
                      <a:pPr marL="12700" algn="just">
                        <a:lnSpc>
                          <a:spcPct val="115000"/>
                        </a:lnSpc>
                        <a:spcAft>
                          <a:spcPts val="100"/>
                        </a:spcAft>
                      </a:pPr>
                      <a:r>
                        <a:rPr lang="en-US" sz="1200" dirty="0" smtClean="0">
                          <a:effectLst/>
                        </a:rPr>
                        <a:t> </a:t>
                      </a:r>
                      <a:r>
                        <a:rPr lang="en-US" sz="1200" dirty="0" err="1" smtClean="0">
                          <a:effectLst/>
                        </a:rPr>
                        <a:t>Көрсетілетін</a:t>
                      </a:r>
                      <a:r>
                        <a:rPr lang="en-US" sz="1200" dirty="0" smtClean="0">
                          <a:effectLst/>
                        </a:rPr>
                        <a:t> </a:t>
                      </a:r>
                      <a:r>
                        <a:rPr lang="en-US" sz="1200" dirty="0" err="1" smtClean="0">
                          <a:effectLst/>
                        </a:rPr>
                        <a:t>қызметті</a:t>
                      </a:r>
                      <a:r>
                        <a:rPr lang="en-US" sz="1200" dirty="0" smtClean="0">
                          <a:effectLst/>
                        </a:rPr>
                        <a:t> </a:t>
                      </a:r>
                      <a:r>
                        <a:rPr lang="en-US" sz="1200" dirty="0" err="1" smtClean="0">
                          <a:effectLst/>
                        </a:rPr>
                        <a:t>берушіге</a:t>
                      </a:r>
                      <a:r>
                        <a:rPr lang="en-US" sz="1200" dirty="0" smtClean="0">
                          <a:effectLst/>
                        </a:rPr>
                        <a:t>: </a:t>
                      </a:r>
                      <a:endParaRPr lang="ru-RU" sz="1200" dirty="0" smtClean="0">
                        <a:effectLst/>
                      </a:endParaRPr>
                    </a:p>
                    <a:p>
                      <a:pPr marL="12700" algn="just">
                        <a:lnSpc>
                          <a:spcPct val="115000"/>
                        </a:lnSpc>
                        <a:spcAft>
                          <a:spcPts val="100"/>
                        </a:spcAft>
                      </a:pPr>
                      <a:endParaRPr lang="ru-RU" sz="1200" dirty="0" smtClean="0">
                        <a:effectLst/>
                      </a:endParaRPr>
                    </a:p>
                    <a:p>
                      <a:pPr marL="12700" algn="just">
                        <a:lnSpc>
                          <a:spcPct val="115000"/>
                        </a:lnSpc>
                        <a:spcAft>
                          <a:spcPts val="100"/>
                        </a:spcAft>
                      </a:pPr>
                      <a:r>
                        <a:rPr lang="ru-RU" sz="1200" dirty="0" smtClean="0">
                          <a:effectLst/>
                        </a:rPr>
                        <a:t>Е</a:t>
                      </a:r>
                      <a:r>
                        <a:rPr lang="en-US" sz="1200" dirty="0" err="1" smtClean="0">
                          <a:effectLst/>
                        </a:rPr>
                        <a:t>gov</a:t>
                      </a:r>
                      <a:r>
                        <a:rPr lang="ru-RU" sz="1200" dirty="0" smtClean="0">
                          <a:effectLst/>
                        </a:rPr>
                        <a:t>.</a:t>
                      </a:r>
                      <a:r>
                        <a:rPr lang="en-US" sz="1200" dirty="0" err="1" smtClean="0">
                          <a:effectLst/>
                        </a:rPr>
                        <a:t>kz</a:t>
                      </a:r>
                      <a:r>
                        <a:rPr lang="ru-RU" sz="1200" dirty="0" smtClean="0">
                          <a:effectLst/>
                        </a:rPr>
                        <a:t> </a:t>
                      </a:r>
                      <a:r>
                        <a:rPr lang="ru-RU" sz="1200" dirty="0" err="1" smtClean="0">
                          <a:effectLst/>
                        </a:rPr>
                        <a:t>электрондық</a:t>
                      </a:r>
                      <a:r>
                        <a:rPr lang="ru-RU" sz="1200" dirty="0" smtClean="0">
                          <a:effectLst/>
                        </a:rPr>
                        <a:t> </a:t>
                      </a:r>
                      <a:r>
                        <a:rPr lang="ru-RU" sz="1200" dirty="0" err="1" smtClean="0">
                          <a:effectLst/>
                        </a:rPr>
                        <a:t>үкімет</a:t>
                      </a:r>
                      <a:r>
                        <a:rPr lang="ru-RU" sz="1200" dirty="0" smtClean="0">
                          <a:effectLst/>
                        </a:rPr>
                        <a:t> веб-порталы </a:t>
                      </a:r>
                      <a:r>
                        <a:rPr lang="ru-RU" sz="1200" dirty="0" err="1" smtClean="0">
                          <a:effectLst/>
                        </a:rPr>
                        <a:t>арқылы</a:t>
                      </a:r>
                      <a:r>
                        <a:rPr lang="ru-RU" sz="1200" dirty="0" smtClean="0">
                          <a:effectLst/>
                        </a:rPr>
                        <a:t>: </a:t>
                      </a:r>
                    </a:p>
                    <a:p>
                      <a:pPr marL="12700" algn="just">
                        <a:lnSpc>
                          <a:spcPct val="115000"/>
                        </a:lnSpc>
                        <a:spcAft>
                          <a:spcPts val="100"/>
                        </a:spcAft>
                      </a:pPr>
                      <a:r>
                        <a:rPr lang="ru-RU" sz="1200" dirty="0" smtClean="0">
                          <a:effectLst/>
                        </a:rPr>
                        <a:t>1) </a:t>
                      </a:r>
                      <a:r>
                        <a:rPr lang="ru-RU" sz="1200" dirty="0" err="1" smtClean="0">
                          <a:effectLst/>
                        </a:rPr>
                        <a:t>өтініш</a:t>
                      </a:r>
                      <a:endParaRPr lang="ru-RU" sz="1200" dirty="0" smtClean="0">
                        <a:effectLst/>
                      </a:endParaRPr>
                    </a:p>
                    <a:p>
                      <a:pPr marL="12700" algn="just">
                        <a:lnSpc>
                          <a:spcPct val="115000"/>
                        </a:lnSpc>
                        <a:spcAft>
                          <a:spcPts val="100"/>
                        </a:spcAft>
                      </a:pPr>
                      <a:r>
                        <a:rPr lang="ru-RU" sz="1200" dirty="0" smtClean="0">
                          <a:effectLst/>
                        </a:rPr>
                        <a:t>2) </a:t>
                      </a:r>
                      <a:r>
                        <a:rPr lang="ru-RU" sz="1200" dirty="0" err="1" smtClean="0">
                          <a:effectLst/>
                        </a:rPr>
                        <a:t>білімі</a:t>
                      </a:r>
                      <a:r>
                        <a:rPr lang="ru-RU" sz="1200" dirty="0" smtClean="0">
                          <a:effectLst/>
                        </a:rPr>
                        <a:t> </a:t>
                      </a:r>
                      <a:r>
                        <a:rPr lang="ru-RU" sz="1200" dirty="0" err="1" smtClean="0">
                          <a:effectLst/>
                        </a:rPr>
                        <a:t>туралы</a:t>
                      </a:r>
                      <a:r>
                        <a:rPr lang="ru-RU" sz="1200" dirty="0" smtClean="0">
                          <a:effectLst/>
                        </a:rPr>
                        <a:t> диплом;</a:t>
                      </a:r>
                    </a:p>
                    <a:p>
                      <a:pPr marL="12700" algn="just">
                        <a:lnSpc>
                          <a:spcPct val="115000"/>
                        </a:lnSpc>
                        <a:spcAft>
                          <a:spcPts val="100"/>
                        </a:spcAft>
                      </a:pPr>
                      <a:r>
                        <a:rPr lang="ru-RU" sz="1200" dirty="0" smtClean="0">
                          <a:effectLst/>
                        </a:rPr>
                        <a:t>3) </a:t>
                      </a:r>
                      <a:r>
                        <a:rPr lang="ru-RU" sz="1200" dirty="0" err="1" smtClean="0">
                          <a:effectLst/>
                        </a:rPr>
                        <a:t>қайта</a:t>
                      </a:r>
                      <a:r>
                        <a:rPr lang="ru-RU" sz="1200" dirty="0" smtClean="0">
                          <a:effectLst/>
                        </a:rPr>
                        <a:t> </a:t>
                      </a:r>
                      <a:r>
                        <a:rPr lang="ru-RU" sz="1200" dirty="0" err="1" smtClean="0">
                          <a:effectLst/>
                        </a:rPr>
                        <a:t>даярлау</a:t>
                      </a:r>
                      <a:r>
                        <a:rPr lang="ru-RU" sz="1200" dirty="0" smtClean="0">
                          <a:effectLst/>
                        </a:rPr>
                        <a:t> </a:t>
                      </a:r>
                      <a:r>
                        <a:rPr lang="ru-RU" sz="1200" dirty="0" err="1" smtClean="0">
                          <a:effectLst/>
                        </a:rPr>
                        <a:t>курстарынан</a:t>
                      </a:r>
                      <a:r>
                        <a:rPr lang="ru-RU" sz="1200" dirty="0" smtClean="0">
                          <a:effectLst/>
                        </a:rPr>
                        <a:t> </a:t>
                      </a:r>
                      <a:r>
                        <a:rPr lang="ru-RU" sz="1200" dirty="0" err="1" smtClean="0">
                          <a:effectLst/>
                        </a:rPr>
                        <a:t>өткені</a:t>
                      </a:r>
                      <a:r>
                        <a:rPr lang="ru-RU" sz="1200" dirty="0" smtClean="0">
                          <a:effectLst/>
                        </a:rPr>
                        <a:t> </a:t>
                      </a:r>
                      <a:r>
                        <a:rPr lang="ru-RU" sz="1200" dirty="0" err="1" smtClean="0">
                          <a:effectLst/>
                        </a:rPr>
                        <a:t>туралы</a:t>
                      </a:r>
                      <a:r>
                        <a:rPr lang="ru-RU" sz="1200" dirty="0" smtClean="0">
                          <a:effectLst/>
                        </a:rPr>
                        <a:t> </a:t>
                      </a:r>
                      <a:r>
                        <a:rPr lang="ru-RU" sz="1200" dirty="0" err="1" smtClean="0">
                          <a:effectLst/>
                        </a:rPr>
                        <a:t>құжат</a:t>
                      </a:r>
                      <a:r>
                        <a:rPr lang="ru-RU" sz="1200" dirty="0" smtClean="0">
                          <a:effectLst/>
                        </a:rPr>
                        <a:t> (бар </a:t>
                      </a:r>
                      <a:r>
                        <a:rPr lang="ru-RU" sz="1200" dirty="0" err="1" smtClean="0">
                          <a:effectLst/>
                        </a:rPr>
                        <a:t>болса</a:t>
                      </a:r>
                      <a:r>
                        <a:rPr lang="ru-RU" sz="1200" dirty="0" smtClean="0">
                          <a:effectLst/>
                        </a:rPr>
                        <a:t>);</a:t>
                      </a:r>
                    </a:p>
                    <a:p>
                      <a:pPr marL="12700" algn="just">
                        <a:lnSpc>
                          <a:spcPct val="115000"/>
                        </a:lnSpc>
                        <a:spcAft>
                          <a:spcPts val="100"/>
                        </a:spcAft>
                      </a:pPr>
                      <a:r>
                        <a:rPr lang="ru-RU" sz="1200" dirty="0" smtClean="0">
                          <a:effectLst/>
                        </a:rPr>
                        <a:t>4) </a:t>
                      </a:r>
                      <a:r>
                        <a:rPr lang="ru-RU" sz="1200" dirty="0" err="1" smtClean="0">
                          <a:effectLst/>
                        </a:rPr>
                        <a:t>жұмыскердің</a:t>
                      </a:r>
                      <a:r>
                        <a:rPr lang="ru-RU" sz="1200" dirty="0" smtClean="0">
                          <a:effectLst/>
                        </a:rPr>
                        <a:t> </a:t>
                      </a:r>
                      <a:r>
                        <a:rPr lang="ru-RU" sz="1200" dirty="0" err="1" smtClean="0">
                          <a:effectLst/>
                        </a:rPr>
                        <a:t>еңбек</a:t>
                      </a:r>
                      <a:r>
                        <a:rPr lang="ru-RU" sz="1200" dirty="0" smtClean="0">
                          <a:effectLst/>
                        </a:rPr>
                        <a:t> </a:t>
                      </a:r>
                      <a:r>
                        <a:rPr lang="ru-RU" sz="1200" dirty="0" err="1" smtClean="0">
                          <a:effectLst/>
                        </a:rPr>
                        <a:t>қызметін</a:t>
                      </a:r>
                      <a:r>
                        <a:rPr lang="ru-RU" sz="1200" dirty="0" smtClean="0">
                          <a:effectLst/>
                        </a:rPr>
                        <a:t> </a:t>
                      </a:r>
                      <a:r>
                        <a:rPr lang="ru-RU" sz="1200" dirty="0" err="1" smtClean="0">
                          <a:effectLst/>
                        </a:rPr>
                        <a:t>растайтын</a:t>
                      </a:r>
                      <a:r>
                        <a:rPr lang="ru-RU" sz="1200" dirty="0" smtClean="0">
                          <a:effectLst/>
                        </a:rPr>
                        <a:t> </a:t>
                      </a:r>
                      <a:r>
                        <a:rPr lang="ru-RU" sz="1200" dirty="0" err="1" smtClean="0">
                          <a:effectLst/>
                        </a:rPr>
                        <a:t>құжат</a:t>
                      </a:r>
                      <a:r>
                        <a:rPr lang="ru-RU" sz="1200" dirty="0" smtClean="0">
                          <a:effectLst/>
                        </a:rPr>
                        <a:t>. </a:t>
                      </a:r>
                    </a:p>
                    <a:p>
                      <a:pPr marL="12700" algn="just">
                        <a:lnSpc>
                          <a:spcPct val="115000"/>
                        </a:lnSpc>
                        <a:spcAft>
                          <a:spcPts val="100"/>
                        </a:spcAft>
                      </a:pPr>
                      <a:r>
                        <a:rPr lang="ru-RU" sz="1200" dirty="0" err="1" smtClean="0">
                          <a:effectLst/>
                        </a:rPr>
                        <a:t>Білімі</a:t>
                      </a:r>
                      <a:r>
                        <a:rPr lang="ru-RU" sz="1200" dirty="0" smtClean="0">
                          <a:effectLst/>
                        </a:rPr>
                        <a:t> </a:t>
                      </a:r>
                      <a:r>
                        <a:rPr lang="ru-RU" sz="1200" dirty="0" err="1" smtClean="0">
                          <a:effectLst/>
                        </a:rPr>
                        <a:t>және</a:t>
                      </a:r>
                      <a:r>
                        <a:rPr lang="ru-RU" sz="1200" dirty="0" smtClean="0">
                          <a:effectLst/>
                        </a:rPr>
                        <a:t> </a:t>
                      </a:r>
                      <a:r>
                        <a:rPr lang="ru-RU" sz="1200" dirty="0" err="1" smtClean="0">
                          <a:effectLst/>
                        </a:rPr>
                        <a:t>еңбек</a:t>
                      </a:r>
                      <a:r>
                        <a:rPr lang="ru-RU" sz="1200" dirty="0" smtClean="0">
                          <a:effectLst/>
                        </a:rPr>
                        <a:t> </a:t>
                      </a:r>
                      <a:r>
                        <a:rPr lang="ru-RU" sz="1200" dirty="0" err="1" smtClean="0">
                          <a:effectLst/>
                        </a:rPr>
                        <a:t>қызметі</a:t>
                      </a:r>
                      <a:r>
                        <a:rPr lang="ru-RU" sz="1200" dirty="0" smtClean="0">
                          <a:effectLst/>
                        </a:rPr>
                        <a:t> </a:t>
                      </a:r>
                      <a:r>
                        <a:rPr lang="ru-RU" sz="1200" dirty="0" err="1" smtClean="0">
                          <a:effectLst/>
                        </a:rPr>
                        <a:t>туралы</a:t>
                      </a:r>
                      <a:r>
                        <a:rPr lang="ru-RU" sz="1200" dirty="0" smtClean="0">
                          <a:effectLst/>
                        </a:rPr>
                        <a:t> </a:t>
                      </a:r>
                      <a:r>
                        <a:rPr lang="ru-RU" sz="1200" dirty="0" err="1" smtClean="0">
                          <a:effectLst/>
                        </a:rPr>
                        <a:t>деректер</a:t>
                      </a:r>
                      <a:r>
                        <a:rPr lang="ru-RU" sz="1200" dirty="0" smtClean="0">
                          <a:effectLst/>
                        </a:rPr>
                        <a:t> </a:t>
                      </a:r>
                      <a:r>
                        <a:rPr lang="ru-RU" sz="1200" dirty="0" err="1" smtClean="0">
                          <a:effectLst/>
                        </a:rPr>
                        <a:t>электрондық</a:t>
                      </a:r>
                      <a:r>
                        <a:rPr lang="ru-RU" sz="1200" dirty="0" smtClean="0">
                          <a:effectLst/>
                        </a:rPr>
                        <a:t> </a:t>
                      </a:r>
                      <a:r>
                        <a:rPr lang="ru-RU" sz="1200" dirty="0" err="1" smtClean="0">
                          <a:effectLst/>
                        </a:rPr>
                        <a:t>үкімет</a:t>
                      </a:r>
                      <a:r>
                        <a:rPr lang="ru-RU" sz="1200" dirty="0" smtClean="0">
                          <a:effectLst/>
                        </a:rPr>
                        <a:t> </a:t>
                      </a:r>
                      <a:r>
                        <a:rPr lang="ru-RU" sz="1200" dirty="0" err="1" smtClean="0">
                          <a:effectLst/>
                        </a:rPr>
                        <a:t>шлюзі</a:t>
                      </a:r>
                      <a:r>
                        <a:rPr lang="ru-RU" sz="1200" dirty="0" smtClean="0">
                          <a:effectLst/>
                        </a:rPr>
                        <a:t> </a:t>
                      </a:r>
                      <a:r>
                        <a:rPr lang="ru-RU" sz="1200" dirty="0" err="1" smtClean="0">
                          <a:effectLst/>
                        </a:rPr>
                        <a:t>арқылы</a:t>
                      </a:r>
                      <a:r>
                        <a:rPr lang="ru-RU" sz="1200" dirty="0" smtClean="0">
                          <a:effectLst/>
                        </a:rPr>
                        <a:t> </a:t>
                      </a:r>
                      <a:r>
                        <a:rPr lang="ru-RU" sz="1200" dirty="0" err="1" smtClean="0">
                          <a:effectLst/>
                        </a:rPr>
                        <a:t>тиісті</a:t>
                      </a:r>
                      <a:r>
                        <a:rPr lang="ru-RU" sz="1200" dirty="0" smtClean="0">
                          <a:effectLst/>
                        </a:rPr>
                        <a:t> </a:t>
                      </a:r>
                      <a:r>
                        <a:rPr lang="ru-RU" sz="1200" dirty="0" err="1" smtClean="0">
                          <a:effectLst/>
                        </a:rPr>
                        <a:t>мемлекеттік</a:t>
                      </a:r>
                      <a:r>
                        <a:rPr lang="ru-RU" sz="1200" dirty="0" smtClean="0">
                          <a:effectLst/>
                        </a:rPr>
                        <a:t> </a:t>
                      </a:r>
                      <a:r>
                        <a:rPr lang="ru-RU" sz="1200" dirty="0" err="1" smtClean="0">
                          <a:effectLst/>
                        </a:rPr>
                        <a:t>органдардың</a:t>
                      </a:r>
                      <a:r>
                        <a:rPr lang="ru-RU" sz="1200" dirty="0" smtClean="0">
                          <a:effectLst/>
                        </a:rPr>
                        <a:t> </a:t>
                      </a:r>
                      <a:r>
                        <a:rPr lang="ru-RU" sz="1200" dirty="0" err="1" smtClean="0">
                          <a:effectLst/>
                        </a:rPr>
                        <a:t>ақпараттық</a:t>
                      </a:r>
                      <a:r>
                        <a:rPr lang="ru-RU" sz="1200" dirty="0" smtClean="0">
                          <a:effectLst/>
                        </a:rPr>
                        <a:t> </a:t>
                      </a:r>
                      <a:r>
                        <a:rPr lang="ru-RU" sz="1200" dirty="0" err="1" smtClean="0">
                          <a:effectLst/>
                        </a:rPr>
                        <a:t>жүйелерінен</a:t>
                      </a:r>
                      <a:r>
                        <a:rPr lang="ru-RU" sz="1200" dirty="0" smtClean="0">
                          <a:effectLst/>
                        </a:rPr>
                        <a:t> </a:t>
                      </a:r>
                      <a:r>
                        <a:rPr lang="ru-RU" sz="1200" dirty="0" err="1" smtClean="0">
                          <a:effectLst/>
                        </a:rPr>
                        <a:t>алынады</a:t>
                      </a:r>
                      <a:r>
                        <a:rPr lang="ru-RU" sz="1200" dirty="0" smtClean="0">
                          <a:effectLst/>
                        </a:rPr>
                        <a:t>. </a:t>
                      </a:r>
                      <a:r>
                        <a:rPr lang="ru-RU" sz="1200" dirty="0" err="1" smtClean="0">
                          <a:effectLst/>
                        </a:rPr>
                        <a:t>Ақпарат</a:t>
                      </a:r>
                      <a:r>
                        <a:rPr lang="ru-RU" sz="1200" dirty="0" smtClean="0">
                          <a:effectLst/>
                        </a:rPr>
                        <a:t> </a:t>
                      </a:r>
                      <a:r>
                        <a:rPr lang="ru-RU" sz="1200" dirty="0" err="1" smtClean="0">
                          <a:effectLst/>
                        </a:rPr>
                        <a:t>болмаған</a:t>
                      </a:r>
                      <a:r>
                        <a:rPr lang="ru-RU" sz="1200" dirty="0" smtClean="0">
                          <a:effectLst/>
                        </a:rPr>
                        <a:t> </a:t>
                      </a:r>
                      <a:r>
                        <a:rPr lang="ru-RU" sz="1200" dirty="0" err="1" smtClean="0">
                          <a:effectLst/>
                        </a:rPr>
                        <a:t>жағдайда</a:t>
                      </a:r>
                      <a:r>
                        <a:rPr lang="ru-RU" sz="1200" dirty="0" smtClean="0">
                          <a:effectLst/>
                        </a:rPr>
                        <a:t> </a:t>
                      </a:r>
                      <a:r>
                        <a:rPr lang="ru-RU" sz="1200" dirty="0" err="1" smtClean="0">
                          <a:effectLst/>
                        </a:rPr>
                        <a:t>өтініш</a:t>
                      </a:r>
                      <a:r>
                        <a:rPr lang="ru-RU" sz="1200" dirty="0" smtClean="0">
                          <a:effectLst/>
                        </a:rPr>
                        <a:t> </a:t>
                      </a:r>
                      <a:r>
                        <a:rPr lang="ru-RU" sz="1200" dirty="0" err="1" smtClean="0">
                          <a:effectLst/>
                        </a:rPr>
                        <a:t>беруші</a:t>
                      </a:r>
                      <a:r>
                        <a:rPr lang="ru-RU" sz="1200" dirty="0" smtClean="0">
                          <a:effectLst/>
                        </a:rPr>
                        <a:t> </a:t>
                      </a:r>
                      <a:r>
                        <a:rPr lang="ru-RU" sz="1200" dirty="0" err="1" smtClean="0">
                          <a:effectLst/>
                        </a:rPr>
                        <a:t>растайтын</a:t>
                      </a:r>
                      <a:r>
                        <a:rPr lang="ru-RU" sz="1200" dirty="0" smtClean="0">
                          <a:effectLst/>
                        </a:rPr>
                        <a:t> </a:t>
                      </a:r>
                      <a:r>
                        <a:rPr lang="ru-RU" sz="1200" dirty="0" err="1" smtClean="0">
                          <a:effectLst/>
                        </a:rPr>
                        <a:t>құжаттарды</a:t>
                      </a:r>
                      <a:r>
                        <a:rPr lang="ru-RU" sz="1200" dirty="0" smtClean="0">
                          <a:effectLst/>
                        </a:rPr>
                        <a:t> </a:t>
                      </a:r>
                      <a:r>
                        <a:rPr lang="ru-RU" sz="1200" dirty="0" err="1" smtClean="0">
                          <a:effectLst/>
                        </a:rPr>
                        <a:t>қоса</a:t>
                      </a:r>
                      <a:r>
                        <a:rPr lang="ru-RU" sz="1200" dirty="0" smtClean="0">
                          <a:effectLst/>
                        </a:rPr>
                        <a:t> </a:t>
                      </a:r>
                      <a:r>
                        <a:rPr lang="ru-RU" sz="1200" dirty="0" err="1" smtClean="0">
                          <a:effectLst/>
                        </a:rPr>
                        <a:t>береді</a:t>
                      </a:r>
                      <a:r>
                        <a:rPr lang="ru-RU" sz="1200" dirty="0" smtClean="0">
                          <a:effectLst/>
                        </a:rPr>
                        <a:t>.</a:t>
                      </a:r>
                    </a:p>
                    <a:p>
                      <a:pPr marL="12700" algn="just">
                        <a:lnSpc>
                          <a:spcPct val="115000"/>
                        </a:lnSpc>
                        <a:spcAft>
                          <a:spcPts val="100"/>
                        </a:spcAft>
                      </a:pPr>
                      <a:r>
                        <a:rPr lang="ru-RU" sz="1200" dirty="0" err="1" smtClean="0">
                          <a:effectLst/>
                        </a:rPr>
                        <a:t>Бұл</a:t>
                      </a:r>
                      <a:r>
                        <a:rPr lang="ru-RU" sz="1200" dirty="0" smtClean="0">
                          <a:effectLst/>
                        </a:rPr>
                        <a:t> </a:t>
                      </a:r>
                      <a:r>
                        <a:rPr lang="ru-RU" sz="1200" dirty="0" err="1" smtClean="0">
                          <a:effectLst/>
                        </a:rPr>
                        <a:t>ретте</a:t>
                      </a:r>
                      <a:r>
                        <a:rPr lang="ru-RU" sz="1200" dirty="0" smtClean="0">
                          <a:effectLst/>
                        </a:rPr>
                        <a:t> </a:t>
                      </a:r>
                      <a:r>
                        <a:rPr lang="ru-RU" sz="1200" dirty="0" err="1" smtClean="0">
                          <a:effectLst/>
                        </a:rPr>
                        <a:t>аттестаттаудан</a:t>
                      </a:r>
                      <a:r>
                        <a:rPr lang="ru-RU" sz="1200" dirty="0" smtClean="0">
                          <a:effectLst/>
                        </a:rPr>
                        <a:t> </a:t>
                      </a:r>
                      <a:r>
                        <a:rPr lang="ru-RU" sz="1200" dirty="0" err="1" smtClean="0">
                          <a:effectLst/>
                        </a:rPr>
                        <a:t>өту</a:t>
                      </a:r>
                      <a:r>
                        <a:rPr lang="ru-RU" sz="1200" dirty="0" smtClean="0">
                          <a:effectLst/>
                        </a:rPr>
                        <a:t> </a:t>
                      </a:r>
                      <a:r>
                        <a:rPr lang="ru-RU" sz="1200" dirty="0" err="1" smtClean="0">
                          <a:effectLst/>
                        </a:rPr>
                        <a:t>үшін</a:t>
                      </a:r>
                      <a:r>
                        <a:rPr lang="ru-RU" sz="1200" dirty="0" smtClean="0">
                          <a:effectLst/>
                        </a:rPr>
                        <a:t> </a:t>
                      </a:r>
                      <a:r>
                        <a:rPr lang="ru-RU" sz="1200" dirty="0" err="1" smtClean="0">
                          <a:effectLst/>
                        </a:rPr>
                        <a:t>тиісті</a:t>
                      </a:r>
                      <a:r>
                        <a:rPr lang="ru-RU" sz="1200" dirty="0" smtClean="0">
                          <a:effectLst/>
                        </a:rPr>
                        <a:t> </a:t>
                      </a:r>
                      <a:r>
                        <a:rPr lang="ru-RU" sz="1200" dirty="0" err="1" smtClean="0">
                          <a:effectLst/>
                        </a:rPr>
                        <a:t>деңгейдегі</a:t>
                      </a:r>
                      <a:r>
                        <a:rPr lang="ru-RU" sz="1200" dirty="0" smtClean="0">
                          <a:effectLst/>
                        </a:rPr>
                        <a:t> </a:t>
                      </a:r>
                      <a:r>
                        <a:rPr lang="ru-RU" sz="1200" dirty="0" err="1" smtClean="0">
                          <a:effectLst/>
                        </a:rPr>
                        <a:t>аттестаттау</a:t>
                      </a:r>
                      <a:r>
                        <a:rPr lang="ru-RU" sz="1200" dirty="0" smtClean="0">
                          <a:effectLst/>
                        </a:rPr>
                        <a:t> </a:t>
                      </a:r>
                      <a:r>
                        <a:rPr lang="ru-RU" sz="1200" dirty="0" err="1" smtClean="0">
                          <a:effectLst/>
                        </a:rPr>
                        <a:t>комиссиясы</a:t>
                      </a:r>
                      <a:r>
                        <a:rPr lang="ru-RU" sz="1200" dirty="0" smtClean="0">
                          <a:effectLst/>
                        </a:rPr>
                        <a:t> </a:t>
                      </a:r>
                      <a:r>
                        <a:rPr lang="ru-RU" sz="1200" dirty="0" err="1" smtClean="0">
                          <a:effectLst/>
                        </a:rPr>
                        <a:t>ақпараттық</a:t>
                      </a:r>
                      <a:r>
                        <a:rPr lang="ru-RU" sz="1200" dirty="0" smtClean="0">
                          <a:effectLst/>
                        </a:rPr>
                        <a:t> </a:t>
                      </a:r>
                      <a:r>
                        <a:rPr lang="ru-RU" sz="1200" dirty="0" err="1" smtClean="0">
                          <a:effectLst/>
                        </a:rPr>
                        <a:t>жүйе</a:t>
                      </a:r>
                      <a:r>
                        <a:rPr lang="ru-RU" sz="1200" dirty="0" smtClean="0">
                          <a:effectLst/>
                        </a:rPr>
                        <a:t> </a:t>
                      </a:r>
                      <a:r>
                        <a:rPr lang="ru-RU" sz="1200" dirty="0" err="1" smtClean="0">
                          <a:effectLst/>
                        </a:rPr>
                        <a:t>бойынша</a:t>
                      </a:r>
                      <a:r>
                        <a:rPr lang="ru-RU" sz="1200" dirty="0" smtClean="0">
                          <a:effectLst/>
                        </a:rPr>
                        <a:t> </a:t>
                      </a:r>
                      <a:r>
                        <a:rPr lang="ru-RU" sz="1200" dirty="0" err="1" smtClean="0">
                          <a:effectLst/>
                        </a:rPr>
                        <a:t>мынадай</a:t>
                      </a:r>
                      <a:r>
                        <a:rPr lang="ru-RU" sz="1200" dirty="0" smtClean="0">
                          <a:effectLst/>
                        </a:rPr>
                        <a:t> </a:t>
                      </a:r>
                      <a:r>
                        <a:rPr lang="ru-RU" sz="1200" dirty="0" err="1" smtClean="0">
                          <a:effectLst/>
                        </a:rPr>
                        <a:t>деректерді</a:t>
                      </a:r>
                      <a:r>
                        <a:rPr lang="ru-RU" sz="1200" dirty="0" smtClean="0">
                          <a:effectLst/>
                        </a:rPr>
                        <a:t> </a:t>
                      </a:r>
                      <a:r>
                        <a:rPr lang="ru-RU" sz="1200" dirty="0" err="1" smtClean="0">
                          <a:effectLst/>
                        </a:rPr>
                        <a:t>сұратады</a:t>
                      </a:r>
                      <a:r>
                        <a:rPr lang="ru-RU" sz="1200" dirty="0" smtClean="0">
                          <a:effectLst/>
                        </a:rPr>
                        <a:t>:</a:t>
                      </a:r>
                    </a:p>
                    <a:p>
                      <a:pPr marL="12700" algn="just">
                        <a:lnSpc>
                          <a:spcPct val="115000"/>
                        </a:lnSpc>
                        <a:spcAft>
                          <a:spcPts val="100"/>
                        </a:spcAft>
                      </a:pPr>
                      <a:r>
                        <a:rPr lang="ru-RU" sz="1200" dirty="0" smtClean="0">
                          <a:effectLst/>
                        </a:rPr>
                        <a:t>1) </a:t>
                      </a:r>
                      <a:r>
                        <a:rPr lang="ru-RU" sz="1200" dirty="0" err="1" smtClean="0">
                          <a:effectLst/>
                        </a:rPr>
                        <a:t>біліктілік</a:t>
                      </a:r>
                      <a:r>
                        <a:rPr lang="ru-RU" sz="1200" dirty="0" smtClean="0">
                          <a:effectLst/>
                        </a:rPr>
                        <a:t> </a:t>
                      </a:r>
                      <a:r>
                        <a:rPr lang="ru-RU" sz="1200" dirty="0" err="1" smtClean="0">
                          <a:effectLst/>
                        </a:rPr>
                        <a:t>санатын</a:t>
                      </a:r>
                      <a:r>
                        <a:rPr lang="ru-RU" sz="1200" dirty="0" smtClean="0">
                          <a:effectLst/>
                        </a:rPr>
                        <a:t> беру </a:t>
                      </a:r>
                      <a:r>
                        <a:rPr lang="ru-RU" sz="1200" dirty="0" err="1" smtClean="0">
                          <a:effectLst/>
                        </a:rPr>
                        <a:t>туралы</a:t>
                      </a:r>
                      <a:r>
                        <a:rPr lang="ru-RU" sz="1200" dirty="0" smtClean="0">
                          <a:effectLst/>
                        </a:rPr>
                        <a:t> </a:t>
                      </a:r>
                      <a:r>
                        <a:rPr lang="ru-RU" sz="1200" dirty="0" err="1" smtClean="0">
                          <a:effectLst/>
                        </a:rPr>
                        <a:t>куәлік</a:t>
                      </a:r>
                      <a:r>
                        <a:rPr lang="ru-RU" sz="1200" dirty="0" smtClean="0">
                          <a:effectLst/>
                        </a:rPr>
                        <a:t> </a:t>
                      </a:r>
                      <a:r>
                        <a:rPr lang="ru-RU" sz="1200" dirty="0" err="1" smtClean="0">
                          <a:effectLst/>
                        </a:rPr>
                        <a:t>және</a:t>
                      </a:r>
                      <a:r>
                        <a:rPr lang="ru-RU" sz="1200" dirty="0" smtClean="0">
                          <a:effectLst/>
                        </a:rPr>
                        <a:t> </a:t>
                      </a:r>
                      <a:r>
                        <a:rPr lang="ru-RU" sz="1200" dirty="0" err="1" smtClean="0">
                          <a:effectLst/>
                        </a:rPr>
                        <a:t>бұйрық</a:t>
                      </a:r>
                      <a:r>
                        <a:rPr lang="ru-RU" sz="1200" dirty="0" smtClean="0">
                          <a:effectLst/>
                        </a:rPr>
                        <a:t> (</a:t>
                      </a:r>
                      <a:r>
                        <a:rPr lang="ru-RU" sz="1200" dirty="0" err="1" smtClean="0">
                          <a:effectLst/>
                        </a:rPr>
                        <a:t>бұрын</a:t>
                      </a:r>
                      <a:r>
                        <a:rPr lang="ru-RU" sz="1200" dirty="0" smtClean="0">
                          <a:effectLst/>
                        </a:rPr>
                        <a:t> </a:t>
                      </a:r>
                      <a:r>
                        <a:rPr lang="ru-RU" sz="1200" dirty="0" err="1" smtClean="0">
                          <a:effectLst/>
                        </a:rPr>
                        <a:t>біліктілік</a:t>
                      </a:r>
                      <a:r>
                        <a:rPr lang="ru-RU" sz="1200" dirty="0" smtClean="0">
                          <a:effectLst/>
                        </a:rPr>
                        <a:t> </a:t>
                      </a:r>
                      <a:r>
                        <a:rPr lang="ru-RU" sz="1200" dirty="0" err="1" smtClean="0">
                          <a:effectLst/>
                        </a:rPr>
                        <a:t>санаты</a:t>
                      </a:r>
                      <a:r>
                        <a:rPr lang="ru-RU" sz="1200" dirty="0" smtClean="0">
                          <a:effectLst/>
                        </a:rPr>
                        <a:t> </a:t>
                      </a:r>
                      <a:r>
                        <a:rPr lang="ru-RU" sz="1200" dirty="0" err="1" smtClean="0">
                          <a:effectLst/>
                        </a:rPr>
                        <a:t>болған</a:t>
                      </a:r>
                      <a:r>
                        <a:rPr lang="ru-RU" sz="1200" dirty="0" smtClean="0">
                          <a:effectLst/>
                        </a:rPr>
                        <a:t> </a:t>
                      </a:r>
                      <a:r>
                        <a:rPr lang="ru-RU" sz="1200" dirty="0" err="1" smtClean="0">
                          <a:effectLst/>
                        </a:rPr>
                        <a:t>адамдар</a:t>
                      </a:r>
                      <a:r>
                        <a:rPr lang="ru-RU" sz="1200" dirty="0" smtClean="0">
                          <a:effectLst/>
                        </a:rPr>
                        <a:t> </a:t>
                      </a:r>
                      <a:r>
                        <a:rPr lang="ru-RU" sz="1200" dirty="0" err="1" smtClean="0">
                          <a:effectLst/>
                        </a:rPr>
                        <a:t>үшін</a:t>
                      </a:r>
                      <a:r>
                        <a:rPr lang="ru-RU" sz="1200" dirty="0" smtClean="0">
                          <a:effectLst/>
                        </a:rPr>
                        <a:t>);</a:t>
                      </a:r>
                    </a:p>
                    <a:p>
                      <a:pPr marL="12700" algn="just">
                        <a:lnSpc>
                          <a:spcPct val="115000"/>
                        </a:lnSpc>
                        <a:spcAft>
                          <a:spcPts val="100"/>
                        </a:spcAft>
                      </a:pPr>
                      <a:r>
                        <a:rPr lang="ru-RU" sz="1200" dirty="0" smtClean="0">
                          <a:effectLst/>
                        </a:rPr>
                        <a:t>2) </a:t>
                      </a:r>
                      <a:r>
                        <a:rPr lang="ru-RU" sz="1200" dirty="0" err="1" smtClean="0">
                          <a:effectLst/>
                        </a:rPr>
                        <a:t>кәсіби</a:t>
                      </a:r>
                      <a:r>
                        <a:rPr lang="ru-RU" sz="1200" dirty="0" smtClean="0">
                          <a:effectLst/>
                        </a:rPr>
                        <a:t> </a:t>
                      </a:r>
                      <a:r>
                        <a:rPr lang="ru-RU" sz="1200" dirty="0" err="1" smtClean="0">
                          <a:effectLst/>
                        </a:rPr>
                        <a:t>жетістіктерін</a:t>
                      </a:r>
                      <a:r>
                        <a:rPr lang="ru-RU" sz="1200" dirty="0" smtClean="0">
                          <a:effectLst/>
                        </a:rPr>
                        <a:t> </a:t>
                      </a:r>
                      <a:r>
                        <a:rPr lang="ru-RU" sz="1200" dirty="0" err="1" smtClean="0">
                          <a:effectLst/>
                        </a:rPr>
                        <a:t>растайтын</a:t>
                      </a:r>
                      <a:r>
                        <a:rPr lang="ru-RU" sz="1200" dirty="0" smtClean="0">
                          <a:effectLst/>
                        </a:rPr>
                        <a:t> </a:t>
                      </a:r>
                      <a:r>
                        <a:rPr lang="ru-RU" sz="1200" dirty="0" err="1" smtClean="0">
                          <a:effectLst/>
                        </a:rPr>
                        <a:t>құжаттар</a:t>
                      </a:r>
                      <a:r>
                        <a:rPr lang="ru-RU" sz="1200" dirty="0" smtClean="0">
                          <a:effectLst/>
                        </a:rPr>
                        <a:t>;</a:t>
                      </a:r>
                    </a:p>
                    <a:p>
                      <a:pPr marL="12700" algn="just">
                        <a:lnSpc>
                          <a:spcPct val="115000"/>
                        </a:lnSpc>
                        <a:spcAft>
                          <a:spcPts val="100"/>
                        </a:spcAft>
                      </a:pPr>
                      <a:r>
                        <a:rPr lang="ru-RU" sz="1200" dirty="0" smtClean="0">
                          <a:effectLst/>
                        </a:rPr>
                        <a:t>3) педагог-</a:t>
                      </a:r>
                      <a:r>
                        <a:rPr lang="ru-RU" sz="1200" dirty="0" err="1" smtClean="0">
                          <a:effectLst/>
                        </a:rPr>
                        <a:t>зерттеуші</a:t>
                      </a:r>
                      <a:r>
                        <a:rPr lang="ru-RU" sz="1200" dirty="0" smtClean="0">
                          <a:effectLst/>
                        </a:rPr>
                        <a:t>" </a:t>
                      </a:r>
                      <a:r>
                        <a:rPr lang="ru-RU" sz="1200" dirty="0" err="1" smtClean="0">
                          <a:effectLst/>
                        </a:rPr>
                        <a:t>немесе</a:t>
                      </a:r>
                      <a:r>
                        <a:rPr lang="ru-RU" sz="1200" dirty="0" smtClean="0">
                          <a:effectLst/>
                        </a:rPr>
                        <a:t> "педагог-</a:t>
                      </a:r>
                      <a:r>
                        <a:rPr lang="ru-RU" sz="1200" dirty="0" err="1" smtClean="0">
                          <a:effectLst/>
                        </a:rPr>
                        <a:t>шебер</a:t>
                      </a:r>
                      <a:r>
                        <a:rPr lang="ru-RU" sz="1200" dirty="0" smtClean="0">
                          <a:effectLst/>
                        </a:rPr>
                        <a:t>" </a:t>
                      </a:r>
                      <a:r>
                        <a:rPr lang="ru-RU" sz="1200" dirty="0" err="1" smtClean="0">
                          <a:effectLst/>
                        </a:rPr>
                        <a:t>біліктілік</a:t>
                      </a:r>
                      <a:r>
                        <a:rPr lang="ru-RU" sz="1200" dirty="0" smtClean="0">
                          <a:effectLst/>
                        </a:rPr>
                        <a:t> </a:t>
                      </a:r>
                      <a:r>
                        <a:rPr lang="ru-RU" sz="1200" dirty="0" err="1" smtClean="0">
                          <a:effectLst/>
                        </a:rPr>
                        <a:t>санатына-тәжірибені</a:t>
                      </a:r>
                      <a:r>
                        <a:rPr lang="ru-RU" sz="1200" dirty="0" smtClean="0">
                          <a:effectLst/>
                        </a:rPr>
                        <a:t> </a:t>
                      </a:r>
                      <a:r>
                        <a:rPr lang="ru-RU" sz="1200" dirty="0" err="1" smtClean="0">
                          <a:effectLst/>
                        </a:rPr>
                        <a:t>жинақтау</a:t>
                      </a:r>
                      <a:r>
                        <a:rPr lang="ru-RU" sz="1200" dirty="0" smtClean="0">
                          <a:effectLst/>
                        </a:rPr>
                        <a:t>;</a:t>
                      </a:r>
                    </a:p>
                    <a:p>
                      <a:pPr marL="12700" algn="just">
                        <a:lnSpc>
                          <a:spcPct val="115000"/>
                        </a:lnSpc>
                        <a:spcAft>
                          <a:spcPts val="100"/>
                        </a:spcAft>
                      </a:pPr>
                      <a:r>
                        <a:rPr lang="ru-RU" sz="1200" dirty="0" smtClean="0">
                          <a:effectLst/>
                        </a:rPr>
                        <a:t> 4) </a:t>
                      </a:r>
                      <a:r>
                        <a:rPr lang="ru-RU" sz="1200" dirty="0" err="1" smtClean="0">
                          <a:effectLst/>
                        </a:rPr>
                        <a:t>сабақтарды</a:t>
                      </a:r>
                      <a:r>
                        <a:rPr lang="ru-RU" sz="1200" dirty="0" smtClean="0">
                          <a:effectLst/>
                        </a:rPr>
                        <a:t> </a:t>
                      </a:r>
                      <a:r>
                        <a:rPr lang="ru-RU" sz="1200" dirty="0" err="1" smtClean="0">
                          <a:effectLst/>
                        </a:rPr>
                        <a:t>талдау</a:t>
                      </a:r>
                      <a:r>
                        <a:rPr lang="ru-RU" sz="1200" dirty="0" smtClean="0">
                          <a:effectLst/>
                        </a:rPr>
                        <a:t>, </a:t>
                      </a:r>
                      <a:r>
                        <a:rPr lang="ru-RU" sz="1200" dirty="0" err="1" smtClean="0">
                          <a:effectLst/>
                        </a:rPr>
                        <a:t>әріптестердің</a:t>
                      </a:r>
                      <a:r>
                        <a:rPr lang="ru-RU" sz="1200" dirty="0" smtClean="0">
                          <a:effectLst/>
                        </a:rPr>
                        <a:t>, </a:t>
                      </a:r>
                      <a:r>
                        <a:rPr lang="ru-RU" sz="1200" dirty="0" err="1" smtClean="0">
                          <a:effectLst/>
                        </a:rPr>
                        <a:t>басшының</a:t>
                      </a:r>
                      <a:r>
                        <a:rPr lang="ru-RU" sz="1200" dirty="0" smtClean="0">
                          <a:effectLst/>
                        </a:rPr>
                        <a:t> </a:t>
                      </a:r>
                      <a:r>
                        <a:rPr lang="ru-RU" sz="1200" dirty="0" err="1" smtClean="0">
                          <a:effectLst/>
                        </a:rPr>
                        <a:t>орынбасарларының</a:t>
                      </a:r>
                      <a:r>
                        <a:rPr lang="ru-RU" sz="1200" dirty="0" smtClean="0">
                          <a:effectLst/>
                        </a:rPr>
                        <a:t>, </a:t>
                      </a:r>
                      <a:r>
                        <a:rPr lang="ru-RU" sz="1200" dirty="0" err="1" smtClean="0">
                          <a:effectLst/>
                        </a:rPr>
                        <a:t>басшының</a:t>
                      </a:r>
                      <a:r>
                        <a:rPr lang="ru-RU" sz="1200" dirty="0" smtClean="0">
                          <a:effectLst/>
                        </a:rPr>
                        <a:t>, </a:t>
                      </a:r>
                      <a:r>
                        <a:rPr lang="ru-RU" sz="1200" dirty="0" err="1" smtClean="0">
                          <a:effectLst/>
                        </a:rPr>
                        <a:t>әдіскерлердің</a:t>
                      </a:r>
                      <a:r>
                        <a:rPr lang="ru-RU" sz="1200" dirty="0" smtClean="0">
                          <a:effectLst/>
                        </a:rPr>
                        <a:t>, </a:t>
                      </a:r>
                      <a:r>
                        <a:rPr lang="ru-RU" sz="1200" dirty="0" err="1" smtClean="0">
                          <a:effectLst/>
                        </a:rPr>
                        <a:t>ата-аналардың</a:t>
                      </a:r>
                      <a:r>
                        <a:rPr lang="ru-RU" sz="1200" dirty="0" smtClean="0">
                          <a:effectLst/>
                        </a:rPr>
                        <a:t> </a:t>
                      </a:r>
                      <a:r>
                        <a:rPr lang="ru-RU" sz="1200" dirty="0" err="1" smtClean="0">
                          <a:effectLst/>
                        </a:rPr>
                        <a:t>пікірлері</a:t>
                      </a:r>
                      <a:r>
                        <a:rPr lang="ru-RU" sz="1200" dirty="0" smtClean="0">
                          <a:effectLst/>
                        </a:rPr>
                        <a:t>; </a:t>
                      </a:r>
                    </a:p>
                    <a:p>
                      <a:pPr marL="12700" algn="just">
                        <a:lnSpc>
                          <a:spcPct val="115000"/>
                        </a:lnSpc>
                        <a:spcAft>
                          <a:spcPts val="100"/>
                        </a:spcAft>
                      </a:pPr>
                      <a:r>
                        <a:rPr lang="ru-RU" sz="1200" dirty="0" smtClean="0">
                          <a:effectLst/>
                        </a:rPr>
                        <a:t>5) осы </a:t>
                      </a:r>
                      <a:r>
                        <a:rPr lang="ru-RU" sz="1200" dirty="0" err="1" smtClean="0">
                          <a:effectLst/>
                        </a:rPr>
                        <a:t>Қағидаларға</a:t>
                      </a:r>
                      <a:r>
                        <a:rPr lang="ru-RU" sz="1200" dirty="0" smtClean="0">
                          <a:effectLst/>
                        </a:rPr>
                        <a:t> 31-қосымшаға </a:t>
                      </a:r>
                      <a:r>
                        <a:rPr lang="ru-RU" sz="1200" dirty="0" err="1" smtClean="0">
                          <a:effectLst/>
                        </a:rPr>
                        <a:t>сәйкес</a:t>
                      </a:r>
                      <a:r>
                        <a:rPr lang="ru-RU" sz="1200" dirty="0" smtClean="0">
                          <a:effectLst/>
                        </a:rPr>
                        <a:t> </a:t>
                      </a:r>
                      <a:r>
                        <a:rPr lang="ru-RU" sz="1200" dirty="0" err="1" smtClean="0">
                          <a:effectLst/>
                        </a:rPr>
                        <a:t>педагогикалық</a:t>
                      </a:r>
                      <a:r>
                        <a:rPr lang="ru-RU" sz="1200" dirty="0" smtClean="0">
                          <a:effectLst/>
                        </a:rPr>
                        <a:t> </a:t>
                      </a:r>
                      <a:r>
                        <a:rPr lang="ru-RU" sz="1200" dirty="0" err="1" smtClean="0">
                          <a:effectLst/>
                        </a:rPr>
                        <a:t>кеңес</a:t>
                      </a:r>
                      <a:r>
                        <a:rPr lang="ru-RU" sz="1200" dirty="0" smtClean="0">
                          <a:effectLst/>
                        </a:rPr>
                        <a:t> </a:t>
                      </a:r>
                      <a:r>
                        <a:rPr lang="ru-RU" sz="1200" dirty="0" err="1" smtClean="0">
                          <a:effectLst/>
                        </a:rPr>
                        <a:t>отырысының</a:t>
                      </a:r>
                      <a:r>
                        <a:rPr lang="ru-RU" sz="1200" dirty="0" smtClean="0">
                          <a:effectLst/>
                        </a:rPr>
                        <a:t> </a:t>
                      </a:r>
                      <a:r>
                        <a:rPr lang="ru-RU" sz="1200" dirty="0" err="1" smtClean="0">
                          <a:effectLst/>
                        </a:rPr>
                        <a:t>хаттамасынан</a:t>
                      </a:r>
                      <a:r>
                        <a:rPr lang="ru-RU" sz="1200" dirty="0" smtClean="0">
                          <a:effectLst/>
                        </a:rPr>
                        <a:t> </a:t>
                      </a:r>
                      <a:r>
                        <a:rPr lang="ru-RU" sz="1200" dirty="0" err="1" smtClean="0">
                          <a:effectLst/>
                        </a:rPr>
                        <a:t>үзінді</a:t>
                      </a:r>
                      <a:r>
                        <a:rPr lang="ru-RU" sz="1200" dirty="0" smtClean="0">
                          <a:effectLst/>
                        </a:rPr>
                        <a:t>;</a:t>
                      </a:r>
                    </a:p>
                    <a:p>
                      <a:pPr marL="12700" algn="just">
                        <a:lnSpc>
                          <a:spcPct val="115000"/>
                        </a:lnSpc>
                        <a:spcAft>
                          <a:spcPts val="100"/>
                        </a:spcAft>
                      </a:pPr>
                      <a:r>
                        <a:rPr lang="ru-RU" sz="1200" dirty="0" smtClean="0">
                          <a:effectLst/>
                        </a:rPr>
                        <a:t>6) осы </a:t>
                      </a:r>
                      <a:r>
                        <a:rPr lang="ru-RU" sz="1200" dirty="0" err="1" smtClean="0">
                          <a:effectLst/>
                        </a:rPr>
                        <a:t>Қағидалармен</a:t>
                      </a:r>
                      <a:r>
                        <a:rPr lang="ru-RU" sz="1200" dirty="0" smtClean="0">
                          <a:effectLst/>
                        </a:rPr>
                        <a:t> </a:t>
                      </a:r>
                      <a:r>
                        <a:rPr lang="ru-RU" sz="1200" dirty="0" err="1" smtClean="0">
                          <a:effectLst/>
                        </a:rPr>
                        <a:t>бекітілген</a:t>
                      </a:r>
                      <a:r>
                        <a:rPr lang="ru-RU" sz="1200" dirty="0" smtClean="0">
                          <a:effectLst/>
                        </a:rPr>
                        <a:t> </a:t>
                      </a:r>
                      <a:r>
                        <a:rPr lang="ru-RU" sz="1200" dirty="0" err="1" smtClean="0">
                          <a:effectLst/>
                        </a:rPr>
                        <a:t>бағалау</a:t>
                      </a:r>
                      <a:r>
                        <a:rPr lang="ru-RU" sz="1200" dirty="0" smtClean="0">
                          <a:effectLst/>
                        </a:rPr>
                        <a:t> </a:t>
                      </a:r>
                      <a:r>
                        <a:rPr lang="ru-RU" sz="1200" dirty="0" err="1" smtClean="0">
                          <a:effectLst/>
                        </a:rPr>
                        <a:t>өлшемшарттарынан</a:t>
                      </a:r>
                      <a:r>
                        <a:rPr lang="ru-RU" sz="1200" dirty="0" smtClean="0">
                          <a:effectLst/>
                        </a:rPr>
                        <a:t> </a:t>
                      </a:r>
                      <a:r>
                        <a:rPr lang="ru-RU" sz="1200" dirty="0" err="1" smtClean="0">
                          <a:effectLst/>
                        </a:rPr>
                        <a:t>туындайтын</a:t>
                      </a:r>
                      <a:r>
                        <a:rPr lang="ru-RU" sz="1200" dirty="0" smtClean="0">
                          <a:effectLst/>
                        </a:rPr>
                        <a:t> </a:t>
                      </a:r>
                      <a:r>
                        <a:rPr lang="ru-RU" sz="1200" dirty="0" err="1" smtClean="0">
                          <a:effectLst/>
                        </a:rPr>
                        <a:t>құжаттар</a:t>
                      </a:r>
                      <a:r>
                        <a:rPr lang="ru-RU" sz="1200" dirty="0" smtClean="0">
                          <a:effectLst/>
                        </a:rPr>
                        <a:t>.</a:t>
                      </a:r>
                    </a:p>
                    <a:p>
                      <a:pPr marL="12700" algn="just">
                        <a:lnSpc>
                          <a:spcPct val="115000"/>
                        </a:lnSpc>
                        <a:spcAft>
                          <a:spcPts val="100"/>
                        </a:spcAft>
                      </a:pPr>
                      <a:r>
                        <a:rPr lang="ru-RU" sz="1200" dirty="0" err="1" smtClean="0">
                          <a:effectLst/>
                        </a:rPr>
                        <a:t>Ақпараттық</a:t>
                      </a:r>
                      <a:r>
                        <a:rPr lang="ru-RU" sz="1200" dirty="0" smtClean="0">
                          <a:effectLst/>
                        </a:rPr>
                        <a:t> </a:t>
                      </a:r>
                      <a:r>
                        <a:rPr lang="ru-RU" sz="1200" dirty="0" err="1" smtClean="0">
                          <a:effectLst/>
                        </a:rPr>
                        <a:t>жүйе</a:t>
                      </a:r>
                      <a:r>
                        <a:rPr lang="ru-RU" sz="1200" dirty="0" smtClean="0">
                          <a:effectLst/>
                        </a:rPr>
                        <a:t> </a:t>
                      </a:r>
                      <a:r>
                        <a:rPr lang="ru-RU" sz="1200" dirty="0" err="1" smtClean="0">
                          <a:effectLst/>
                        </a:rPr>
                        <a:t>болмаған</a:t>
                      </a:r>
                      <a:r>
                        <a:rPr lang="ru-RU" sz="1200" dirty="0" smtClean="0">
                          <a:effectLst/>
                        </a:rPr>
                        <a:t> </a:t>
                      </a:r>
                      <a:r>
                        <a:rPr lang="ru-RU" sz="1200" dirty="0" err="1" smtClean="0">
                          <a:effectLst/>
                        </a:rPr>
                        <a:t>жағдайда</a:t>
                      </a:r>
                      <a:r>
                        <a:rPr lang="ru-RU" sz="1200" dirty="0" smtClean="0">
                          <a:effectLst/>
                        </a:rPr>
                        <a:t> </a:t>
                      </a:r>
                      <a:r>
                        <a:rPr lang="ru-RU" sz="1200" dirty="0" err="1" smtClean="0">
                          <a:effectLst/>
                        </a:rPr>
                        <a:t>өтініш</a:t>
                      </a:r>
                      <a:r>
                        <a:rPr lang="ru-RU" sz="1200" dirty="0" smtClean="0">
                          <a:effectLst/>
                        </a:rPr>
                        <a:t> </a:t>
                      </a:r>
                      <a:r>
                        <a:rPr lang="ru-RU" sz="1200" dirty="0" err="1" smtClean="0">
                          <a:effectLst/>
                        </a:rPr>
                        <a:t>беруші</a:t>
                      </a:r>
                      <a:r>
                        <a:rPr lang="ru-RU" sz="1200" dirty="0" smtClean="0">
                          <a:effectLst/>
                        </a:rPr>
                        <a:t> </a:t>
                      </a:r>
                      <a:r>
                        <a:rPr lang="ru-RU" sz="1200" dirty="0" err="1" smtClean="0">
                          <a:effectLst/>
                        </a:rPr>
                        <a:t>растайтын</a:t>
                      </a:r>
                      <a:r>
                        <a:rPr lang="ru-RU" sz="1200" dirty="0" smtClean="0">
                          <a:effectLst/>
                        </a:rPr>
                        <a:t> </a:t>
                      </a:r>
                      <a:r>
                        <a:rPr lang="ru-RU" sz="1200" dirty="0" err="1" smtClean="0">
                          <a:effectLst/>
                        </a:rPr>
                        <a:t>құжаттарды</a:t>
                      </a:r>
                      <a:r>
                        <a:rPr lang="ru-RU" sz="1200" dirty="0" smtClean="0">
                          <a:effectLst/>
                        </a:rPr>
                        <a:t> </a:t>
                      </a:r>
                      <a:r>
                        <a:rPr lang="ru-RU" sz="1200" dirty="0" err="1" smtClean="0">
                          <a:effectLst/>
                        </a:rPr>
                        <a:t>қағаз</a:t>
                      </a:r>
                      <a:r>
                        <a:rPr lang="ru-RU" sz="1200" dirty="0" smtClean="0">
                          <a:effectLst/>
                        </a:rPr>
                        <a:t> </a:t>
                      </a:r>
                      <a:r>
                        <a:rPr lang="ru-RU" sz="1200" dirty="0" err="1" smtClean="0">
                          <a:effectLst/>
                        </a:rPr>
                        <a:t>форматта</a:t>
                      </a:r>
                      <a:r>
                        <a:rPr lang="ru-RU" sz="1200" dirty="0" smtClean="0">
                          <a:effectLst/>
                        </a:rPr>
                        <a:t> </a:t>
                      </a:r>
                      <a:r>
                        <a:rPr lang="ru-RU" sz="1200" dirty="0" err="1" smtClean="0">
                          <a:effectLst/>
                        </a:rPr>
                        <a:t>тіркейді</a:t>
                      </a:r>
                      <a:r>
                        <a:rPr lang="ru-RU" sz="1200" dirty="0" smtClean="0">
                          <a:effectLst/>
                        </a:rPr>
                        <a:t>.</a:t>
                      </a:r>
                    </a:p>
                    <a:p>
                      <a:pPr marL="12700" algn="just">
                        <a:lnSpc>
                          <a:spcPct val="115000"/>
                        </a:lnSpc>
                        <a:spcAft>
                          <a:spcPts val="100"/>
                        </a:spcAft>
                      </a:pPr>
                      <a:r>
                        <a:rPr lang="ru-RU" sz="1200" dirty="0" smtClean="0">
                          <a:effectLst/>
                        </a:rPr>
                        <a:t> </a:t>
                      </a:r>
                      <a:r>
                        <a:rPr lang="ru-RU" sz="1200" dirty="0" err="1" smtClean="0">
                          <a:effectLst/>
                        </a:rPr>
                        <a:t>Қазақстан</a:t>
                      </a:r>
                      <a:r>
                        <a:rPr lang="ru-RU" sz="1200" dirty="0" smtClean="0">
                          <a:effectLst/>
                        </a:rPr>
                        <a:t> </a:t>
                      </a:r>
                      <a:r>
                        <a:rPr lang="ru-RU" sz="1200" dirty="0" err="1" smtClean="0">
                          <a:effectLst/>
                        </a:rPr>
                        <a:t>Республикасы</a:t>
                      </a:r>
                      <a:r>
                        <a:rPr lang="ru-RU" sz="1200" dirty="0" smtClean="0">
                          <a:effectLst/>
                        </a:rPr>
                        <a:t> </a:t>
                      </a:r>
                      <a:r>
                        <a:rPr lang="ru-RU" sz="1200" dirty="0" err="1" smtClean="0">
                          <a:effectLst/>
                        </a:rPr>
                        <a:t>Білім</a:t>
                      </a:r>
                      <a:r>
                        <a:rPr lang="ru-RU" sz="1200" dirty="0" smtClean="0">
                          <a:effectLst/>
                        </a:rPr>
                        <a:t> </a:t>
                      </a:r>
                      <a:r>
                        <a:rPr lang="ru-RU" sz="1200" dirty="0" err="1" smtClean="0">
                          <a:effectLst/>
                        </a:rPr>
                        <a:t>және</a:t>
                      </a:r>
                      <a:r>
                        <a:rPr lang="ru-RU" sz="1200" dirty="0" smtClean="0">
                          <a:effectLst/>
                        </a:rPr>
                        <a:t> </a:t>
                      </a:r>
                      <a:r>
                        <a:rPr lang="ru-RU" sz="1200" dirty="0" err="1" smtClean="0">
                          <a:effectLst/>
                        </a:rPr>
                        <a:t>ғылым</a:t>
                      </a:r>
                      <a:r>
                        <a:rPr lang="ru-RU" sz="1200" dirty="0" smtClean="0">
                          <a:effectLst/>
                        </a:rPr>
                        <a:t> </a:t>
                      </a:r>
                      <a:r>
                        <a:rPr lang="ru-RU" sz="1200" dirty="0" err="1" smtClean="0">
                          <a:effectLst/>
                        </a:rPr>
                        <a:t>министрінің</a:t>
                      </a:r>
                      <a:r>
                        <a:rPr lang="ru-RU" sz="1200" dirty="0" smtClean="0">
                          <a:effectLst/>
                        </a:rPr>
                        <a:t> 2016 </a:t>
                      </a:r>
                      <a:r>
                        <a:rPr lang="ru-RU" sz="1200" dirty="0" err="1" smtClean="0">
                          <a:effectLst/>
                        </a:rPr>
                        <a:t>жылғы</a:t>
                      </a:r>
                      <a:r>
                        <a:rPr lang="ru-RU" sz="1200" dirty="0" smtClean="0">
                          <a:effectLst/>
                        </a:rPr>
                        <a:t> 28 </a:t>
                      </a:r>
                      <a:r>
                        <a:rPr lang="ru-RU" sz="1200" dirty="0" err="1" smtClean="0">
                          <a:effectLst/>
                        </a:rPr>
                        <a:t>қаңтардағы</a:t>
                      </a:r>
                      <a:r>
                        <a:rPr lang="ru-RU" sz="1200" dirty="0" smtClean="0">
                          <a:effectLst/>
                        </a:rPr>
                        <a:t> № 95 </a:t>
                      </a:r>
                      <a:r>
                        <a:rPr lang="ru-RU" sz="1200" dirty="0" err="1" smtClean="0">
                          <a:effectLst/>
                        </a:rPr>
                        <a:t>бұйрығына</a:t>
                      </a:r>
                      <a:r>
                        <a:rPr lang="ru-RU" sz="1200" dirty="0" smtClean="0">
                          <a:effectLst/>
                        </a:rPr>
                        <a:t> (</a:t>
                      </a:r>
                      <a:r>
                        <a:rPr lang="ru-RU" sz="1200" dirty="0" err="1" smtClean="0">
                          <a:effectLst/>
                        </a:rPr>
                        <a:t>нормативтік</a:t>
                      </a:r>
                      <a:r>
                        <a:rPr lang="ru-RU" sz="1200" dirty="0" smtClean="0">
                          <a:effectLst/>
                        </a:rPr>
                        <a:t> </a:t>
                      </a:r>
                      <a:r>
                        <a:rPr lang="ru-RU" sz="1200" dirty="0" err="1" smtClean="0">
                          <a:effectLst/>
                        </a:rPr>
                        <a:t>құқықтық</a:t>
                      </a:r>
                      <a:r>
                        <a:rPr lang="ru-RU" sz="1200" dirty="0" smtClean="0">
                          <a:effectLst/>
                        </a:rPr>
                        <a:t> </a:t>
                      </a:r>
                      <a:r>
                        <a:rPr lang="ru-RU" sz="1200" dirty="0" err="1" smtClean="0">
                          <a:effectLst/>
                        </a:rPr>
                        <a:t>актілерді</a:t>
                      </a:r>
                      <a:r>
                        <a:rPr lang="ru-RU" sz="1200" dirty="0" smtClean="0">
                          <a:effectLst/>
                        </a:rPr>
                        <a:t> </a:t>
                      </a:r>
                      <a:r>
                        <a:rPr lang="ru-RU" sz="1200" dirty="0" err="1" smtClean="0">
                          <a:effectLst/>
                        </a:rPr>
                        <a:t>мемлекеттік</a:t>
                      </a:r>
                      <a:r>
                        <a:rPr lang="ru-RU" sz="1200" dirty="0" smtClean="0">
                          <a:effectLst/>
                        </a:rPr>
                        <a:t> </a:t>
                      </a:r>
                      <a:r>
                        <a:rPr lang="ru-RU" sz="1200" dirty="0" err="1" smtClean="0">
                          <a:effectLst/>
                        </a:rPr>
                        <a:t>тіркеу</a:t>
                      </a:r>
                      <a:r>
                        <a:rPr lang="ru-RU" sz="1200" dirty="0" smtClean="0">
                          <a:effectLst/>
                        </a:rPr>
                        <a:t> </a:t>
                      </a:r>
                      <a:r>
                        <a:rPr lang="ru-RU" sz="1200" dirty="0" err="1" smtClean="0">
                          <a:effectLst/>
                        </a:rPr>
                        <a:t>тізілімінде</a:t>
                      </a:r>
                      <a:r>
                        <a:rPr lang="ru-RU" sz="1200" dirty="0" smtClean="0">
                          <a:effectLst/>
                        </a:rPr>
                        <a:t> № 13420 </a:t>
                      </a:r>
                      <a:r>
                        <a:rPr lang="ru-RU" sz="1200" dirty="0" err="1" smtClean="0">
                          <a:effectLst/>
                        </a:rPr>
                        <a:t>болып</a:t>
                      </a:r>
                      <a:r>
                        <a:rPr lang="ru-RU" sz="1200" dirty="0" smtClean="0">
                          <a:effectLst/>
                        </a:rPr>
                        <a:t> </a:t>
                      </a:r>
                      <a:r>
                        <a:rPr lang="ru-RU" sz="1200" dirty="0" err="1" smtClean="0">
                          <a:effectLst/>
                        </a:rPr>
                        <a:t>тіркелген</a:t>
                      </a:r>
                      <a:r>
                        <a:rPr lang="ru-RU" sz="1200" dirty="0" smtClean="0">
                          <a:effectLst/>
                        </a:rPr>
                        <a:t>) </a:t>
                      </a:r>
                      <a:r>
                        <a:rPr lang="ru-RU" sz="1200" dirty="0" err="1" smtClean="0">
                          <a:effectLst/>
                        </a:rPr>
                        <a:t>сәйкес</a:t>
                      </a:r>
                      <a:r>
                        <a:rPr lang="ru-RU" sz="1200" dirty="0" smtClean="0">
                          <a:effectLst/>
                        </a:rPr>
                        <a:t> </a:t>
                      </a:r>
                      <a:r>
                        <a:rPr lang="ru-RU" sz="1200" dirty="0" err="1" smtClean="0">
                          <a:effectLst/>
                        </a:rPr>
                        <a:t>тізімге</a:t>
                      </a:r>
                      <a:r>
                        <a:rPr lang="ru-RU" sz="1200" dirty="0" smtClean="0">
                          <a:effectLst/>
                        </a:rPr>
                        <a:t> </a:t>
                      </a:r>
                      <a:r>
                        <a:rPr lang="ru-RU" sz="1200" dirty="0" err="1" smtClean="0">
                          <a:effectLst/>
                        </a:rPr>
                        <a:t>енгізілген</a:t>
                      </a:r>
                      <a:r>
                        <a:rPr lang="ru-RU" sz="1200" dirty="0" smtClean="0">
                          <a:effectLst/>
                        </a:rPr>
                        <a:t> </a:t>
                      </a:r>
                      <a:r>
                        <a:rPr lang="ru-RU" sz="1200" dirty="0" err="1" smtClean="0">
                          <a:effectLst/>
                        </a:rPr>
                        <a:t>біліктілікті</a:t>
                      </a:r>
                      <a:r>
                        <a:rPr lang="ru-RU" sz="1200" dirty="0" smtClean="0">
                          <a:effectLst/>
                        </a:rPr>
                        <a:t> </a:t>
                      </a:r>
                      <a:r>
                        <a:rPr lang="ru-RU" sz="1200" dirty="0" err="1" smtClean="0">
                          <a:effectLst/>
                        </a:rPr>
                        <a:t>арттыру</a:t>
                      </a:r>
                      <a:r>
                        <a:rPr lang="ru-RU" sz="1200" dirty="0" smtClean="0">
                          <a:effectLst/>
                        </a:rPr>
                        <a:t> </a:t>
                      </a:r>
                      <a:r>
                        <a:rPr lang="ru-RU" sz="1200" dirty="0" err="1" smtClean="0">
                          <a:effectLst/>
                        </a:rPr>
                        <a:t>ұйымдары</a:t>
                      </a:r>
                      <a:r>
                        <a:rPr lang="ru-RU" sz="1200" dirty="0" smtClean="0">
                          <a:effectLst/>
                        </a:rPr>
                        <a:t> </a:t>
                      </a:r>
                      <a:r>
                        <a:rPr lang="ru-RU" sz="1200" dirty="0" err="1" smtClean="0">
                          <a:effectLst/>
                        </a:rPr>
                        <a:t>іске</a:t>
                      </a:r>
                      <a:r>
                        <a:rPr lang="ru-RU" sz="1200" dirty="0" smtClean="0">
                          <a:effectLst/>
                        </a:rPr>
                        <a:t> </a:t>
                      </a:r>
                      <a:r>
                        <a:rPr lang="ru-RU" sz="1200" dirty="0" err="1" smtClean="0">
                          <a:effectLst/>
                        </a:rPr>
                        <a:t>асыратын</a:t>
                      </a:r>
                      <a:r>
                        <a:rPr lang="ru-RU" sz="1200" dirty="0" smtClean="0">
                          <a:effectLst/>
                        </a:rPr>
                        <a:t> </a:t>
                      </a:r>
                      <a:r>
                        <a:rPr lang="ru-RU" sz="1200" dirty="0" err="1" smtClean="0">
                          <a:effectLst/>
                        </a:rPr>
                        <a:t>білім</a:t>
                      </a:r>
                      <a:r>
                        <a:rPr lang="ru-RU" sz="1200" dirty="0" smtClean="0">
                          <a:effectLst/>
                        </a:rPr>
                        <a:t> беру </a:t>
                      </a:r>
                      <a:r>
                        <a:rPr lang="ru-RU" sz="1200" dirty="0" err="1" smtClean="0">
                          <a:effectLst/>
                        </a:rPr>
                        <a:t>саласындағы</a:t>
                      </a:r>
                      <a:r>
                        <a:rPr lang="ru-RU" sz="1200" dirty="0" smtClean="0">
                          <a:effectLst/>
                        </a:rPr>
                        <a:t> </a:t>
                      </a:r>
                      <a:r>
                        <a:rPr lang="ru-RU" sz="1200" dirty="0" err="1" smtClean="0">
                          <a:effectLst/>
                        </a:rPr>
                        <a:t>уәкілетті</a:t>
                      </a:r>
                      <a:r>
                        <a:rPr lang="ru-RU" sz="1200" dirty="0" smtClean="0">
                          <a:effectLst/>
                        </a:rPr>
                        <a:t> </a:t>
                      </a:r>
                      <a:r>
                        <a:rPr lang="ru-RU" sz="1200" dirty="0" err="1" smtClean="0">
                          <a:effectLst/>
                        </a:rPr>
                        <a:t>органмен</a:t>
                      </a:r>
                      <a:r>
                        <a:rPr lang="ru-RU" sz="1200" dirty="0" smtClean="0">
                          <a:effectLst/>
                        </a:rPr>
                        <a:t> </a:t>
                      </a:r>
                      <a:r>
                        <a:rPr lang="ru-RU" sz="1200" dirty="0" err="1" smtClean="0">
                          <a:effectLst/>
                        </a:rPr>
                        <a:t>келісілген</a:t>
                      </a:r>
                      <a:r>
                        <a:rPr lang="ru-RU" sz="1200" dirty="0" smtClean="0">
                          <a:effectLst/>
                        </a:rPr>
                        <a:t> </a:t>
                      </a:r>
                      <a:r>
                        <a:rPr lang="ru-RU" sz="1200" dirty="0" err="1" smtClean="0">
                          <a:effectLst/>
                        </a:rPr>
                        <a:t>бағдарламалар</a:t>
                      </a:r>
                      <a:r>
                        <a:rPr lang="ru-RU" sz="1200" dirty="0" smtClean="0">
                          <a:effectLst/>
                        </a:rPr>
                        <a:t> </a:t>
                      </a:r>
                      <a:r>
                        <a:rPr lang="ru-RU" sz="1200" dirty="0" err="1" smtClean="0">
                          <a:effectLst/>
                        </a:rPr>
                        <a:t>бойынша</a:t>
                      </a:r>
                      <a:r>
                        <a:rPr lang="ru-RU" sz="1200" dirty="0" smtClean="0">
                          <a:effectLst/>
                        </a:rPr>
                        <a:t> </a:t>
                      </a:r>
                      <a:r>
                        <a:rPr lang="ru-RU" sz="1200" dirty="0" err="1" smtClean="0">
                          <a:effectLst/>
                        </a:rPr>
                        <a:t>біліктілікті</a:t>
                      </a:r>
                      <a:r>
                        <a:rPr lang="ru-RU" sz="1200" dirty="0" smtClean="0">
                          <a:effectLst/>
                        </a:rPr>
                        <a:t> </a:t>
                      </a:r>
                      <a:r>
                        <a:rPr lang="ru-RU" sz="1200" dirty="0" err="1" smtClean="0">
                          <a:effectLst/>
                        </a:rPr>
                        <a:t>арттыру</a:t>
                      </a:r>
                      <a:r>
                        <a:rPr lang="ru-RU" sz="1200" dirty="0" smtClean="0">
                          <a:effectLst/>
                        </a:rPr>
                        <a:t> </a:t>
                      </a:r>
                      <a:r>
                        <a:rPr lang="ru-RU" sz="1200" dirty="0" err="1" smtClean="0">
                          <a:effectLst/>
                        </a:rPr>
                        <a:t>курстарынан</a:t>
                      </a:r>
                      <a:r>
                        <a:rPr lang="ru-RU" sz="1200" dirty="0" smtClean="0">
                          <a:effectLst/>
                        </a:rPr>
                        <a:t> </a:t>
                      </a:r>
                      <a:r>
                        <a:rPr lang="ru-RU" sz="1200" dirty="0" err="1" smtClean="0">
                          <a:effectLst/>
                        </a:rPr>
                        <a:t>өткені</a:t>
                      </a:r>
                      <a:r>
                        <a:rPr lang="ru-RU" sz="1200" dirty="0" smtClean="0">
                          <a:effectLst/>
                        </a:rPr>
                        <a:t> </a:t>
                      </a:r>
                      <a:r>
                        <a:rPr lang="ru-RU" sz="1200" dirty="0" err="1" smtClean="0">
                          <a:effectLst/>
                        </a:rPr>
                        <a:t>туралы</a:t>
                      </a:r>
                      <a:r>
                        <a:rPr lang="ru-RU" sz="1200" dirty="0" smtClean="0">
                          <a:effectLst/>
                        </a:rPr>
                        <a:t> сертификат </a:t>
                      </a:r>
                      <a:r>
                        <a:rPr lang="ru-RU" sz="1200" dirty="0" err="1" smtClean="0">
                          <a:effectLst/>
                        </a:rPr>
                        <a:t>және</a:t>
                      </a:r>
                      <a:r>
                        <a:rPr lang="ru-RU" sz="1200" dirty="0" smtClean="0">
                          <a:effectLst/>
                        </a:rPr>
                        <a:t> </a:t>
                      </a:r>
                      <a:r>
                        <a:rPr lang="ru-RU" sz="1200" dirty="0" err="1" smtClean="0">
                          <a:effectLst/>
                        </a:rPr>
                        <a:t>кәсіби</a:t>
                      </a:r>
                      <a:r>
                        <a:rPr lang="ru-RU" sz="1200" dirty="0" smtClean="0">
                          <a:effectLst/>
                        </a:rPr>
                        <a:t> </a:t>
                      </a:r>
                      <a:r>
                        <a:rPr lang="ru-RU" sz="1200" dirty="0" err="1" smtClean="0">
                          <a:effectLst/>
                        </a:rPr>
                        <a:t>жетістіктерін</a:t>
                      </a:r>
                      <a:r>
                        <a:rPr lang="ru-RU" sz="1200" dirty="0" smtClean="0">
                          <a:effectLst/>
                        </a:rPr>
                        <a:t> </a:t>
                      </a:r>
                      <a:r>
                        <a:rPr lang="ru-RU" sz="1200" dirty="0" err="1" smtClean="0">
                          <a:effectLst/>
                        </a:rPr>
                        <a:t>растайтын</a:t>
                      </a:r>
                      <a:r>
                        <a:rPr lang="ru-RU" sz="1200" dirty="0" smtClean="0">
                          <a:effectLst/>
                        </a:rPr>
                        <a:t> </a:t>
                      </a:r>
                      <a:r>
                        <a:rPr lang="ru-RU" sz="1200" dirty="0" err="1" smtClean="0">
                          <a:effectLst/>
                        </a:rPr>
                        <a:t>құжаттар</a:t>
                      </a:r>
                      <a:r>
                        <a:rPr lang="ru-RU" sz="1200" dirty="0" smtClean="0">
                          <a:effectLst/>
                        </a:rPr>
                        <a:t> </a:t>
                      </a:r>
                      <a:r>
                        <a:rPr lang="ru-RU" sz="1200" dirty="0" err="1" smtClean="0">
                          <a:effectLst/>
                        </a:rPr>
                        <a:t>және</a:t>
                      </a:r>
                      <a:r>
                        <a:rPr lang="ru-RU" sz="1200" dirty="0" smtClean="0">
                          <a:effectLst/>
                        </a:rPr>
                        <a:t> </a:t>
                      </a:r>
                      <a:r>
                        <a:rPr lang="ru-RU" sz="1200" dirty="0" err="1" smtClean="0">
                          <a:effectLst/>
                        </a:rPr>
                        <a:t>жалпылау</a:t>
                      </a:r>
                      <a:r>
                        <a:rPr lang="ru-RU" sz="1200" dirty="0" smtClean="0">
                          <a:effectLst/>
                        </a:rPr>
                        <a:t>, комиссия </a:t>
                      </a:r>
                      <a:r>
                        <a:rPr lang="ru-RU" sz="1200" dirty="0" err="1" smtClean="0">
                          <a:effectLst/>
                        </a:rPr>
                        <a:t>білім</a:t>
                      </a:r>
                      <a:r>
                        <a:rPr lang="ru-RU" sz="1200" dirty="0" smtClean="0">
                          <a:effectLst/>
                        </a:rPr>
                        <a:t> </a:t>
                      </a:r>
                      <a:r>
                        <a:rPr lang="ru-RU" sz="1200" dirty="0" err="1" smtClean="0">
                          <a:effectLst/>
                        </a:rPr>
                        <a:t>басқармаларының</a:t>
                      </a:r>
                      <a:r>
                        <a:rPr lang="ru-RU" sz="1200" dirty="0" smtClean="0">
                          <a:effectLst/>
                        </a:rPr>
                        <a:t> </a:t>
                      </a:r>
                      <a:r>
                        <a:rPr lang="ru-RU" sz="1200" dirty="0" err="1" smtClean="0">
                          <a:effectLst/>
                        </a:rPr>
                        <a:t>және</a:t>
                      </a:r>
                      <a:r>
                        <a:rPr lang="ru-RU" sz="1200" dirty="0" smtClean="0">
                          <a:effectLst/>
                        </a:rPr>
                        <a:t> ҚР ОМ (</a:t>
                      </a:r>
                      <a:r>
                        <a:rPr lang="ru-RU" sz="1200" dirty="0" err="1" smtClean="0">
                          <a:effectLst/>
                        </a:rPr>
                        <a:t>ведомстволық</a:t>
                      </a:r>
                      <a:r>
                        <a:rPr lang="ru-RU" sz="1200" dirty="0" smtClean="0">
                          <a:effectLst/>
                        </a:rPr>
                        <a:t> </a:t>
                      </a:r>
                      <a:r>
                        <a:rPr lang="ru-RU" sz="1200" dirty="0" err="1" smtClean="0">
                          <a:effectLst/>
                        </a:rPr>
                        <a:t>бағынысты</a:t>
                      </a:r>
                      <a:r>
                        <a:rPr lang="ru-RU" sz="1200" dirty="0" smtClean="0">
                          <a:effectLst/>
                        </a:rPr>
                        <a:t> </a:t>
                      </a:r>
                      <a:r>
                        <a:rPr lang="ru-RU" sz="1200" dirty="0" err="1" smtClean="0">
                          <a:effectLst/>
                        </a:rPr>
                        <a:t>ұйымдар</a:t>
                      </a:r>
                      <a:r>
                        <a:rPr lang="ru-RU" sz="1200" dirty="0" smtClean="0">
                          <a:effectLst/>
                        </a:rPr>
                        <a:t>) </a:t>
                      </a:r>
                      <a:r>
                        <a:rPr lang="ru-RU" sz="1200" dirty="0" err="1" smtClean="0">
                          <a:effectLst/>
                        </a:rPr>
                        <a:t>ресми</a:t>
                      </a:r>
                      <a:r>
                        <a:rPr lang="ru-RU" sz="1200" dirty="0" smtClean="0">
                          <a:effectLst/>
                        </a:rPr>
                        <a:t> </a:t>
                      </a:r>
                      <a:r>
                        <a:rPr lang="ru-RU" sz="1200" dirty="0" err="1" smtClean="0">
                          <a:effectLst/>
                        </a:rPr>
                        <a:t>сайттарында</a:t>
                      </a:r>
                      <a:r>
                        <a:rPr lang="ru-RU" sz="1200" dirty="0" smtClean="0">
                          <a:effectLst/>
                        </a:rPr>
                        <a:t> </a:t>
                      </a:r>
                      <a:r>
                        <a:rPr lang="ru-RU" sz="1200" dirty="0" err="1" smtClean="0">
                          <a:effectLst/>
                        </a:rPr>
                        <a:t>немесе</a:t>
                      </a:r>
                      <a:r>
                        <a:rPr lang="ru-RU" sz="1200" dirty="0" smtClean="0">
                          <a:effectLst/>
                        </a:rPr>
                        <a:t> </a:t>
                      </a:r>
                      <a:r>
                        <a:rPr lang="ru-RU" sz="1200" dirty="0" err="1" smtClean="0">
                          <a:effectLst/>
                        </a:rPr>
                        <a:t>ақпараттық</a:t>
                      </a:r>
                      <a:r>
                        <a:rPr lang="ru-RU" sz="1200" dirty="0" smtClean="0">
                          <a:effectLst/>
                        </a:rPr>
                        <a:t> </a:t>
                      </a:r>
                      <a:r>
                        <a:rPr lang="ru-RU" sz="1200" dirty="0" err="1" smtClean="0">
                          <a:effectLst/>
                        </a:rPr>
                        <a:t>жүйелерде</a:t>
                      </a:r>
                      <a:r>
                        <a:rPr lang="ru-RU" sz="1200" dirty="0" smtClean="0">
                          <a:effectLst/>
                        </a:rPr>
                        <a:t> </a:t>
                      </a:r>
                      <a:r>
                        <a:rPr lang="ru-RU" sz="1200" dirty="0" err="1" smtClean="0">
                          <a:effectLst/>
                        </a:rPr>
                        <a:t>қарайды</a:t>
                      </a:r>
                      <a:r>
                        <a:rPr lang="ru-RU" sz="1200" dirty="0" smtClean="0">
                          <a:effectLst/>
                        </a:rPr>
                        <a:t>;</a:t>
                      </a:r>
                    </a:p>
                    <a:p>
                      <a:pPr marL="12700" algn="just">
                        <a:lnSpc>
                          <a:spcPct val="115000"/>
                        </a:lnSpc>
                        <a:spcAft>
                          <a:spcPts val="100"/>
                        </a:spcAft>
                      </a:pPr>
                      <a:r>
                        <a:rPr lang="ru-RU" sz="1200" dirty="0" err="1" smtClean="0">
                          <a:effectLst/>
                        </a:rPr>
                        <a:t>білім</a:t>
                      </a:r>
                      <a:r>
                        <a:rPr lang="ru-RU" sz="1200" dirty="0" smtClean="0">
                          <a:effectLst/>
                        </a:rPr>
                        <a:t> </a:t>
                      </a:r>
                      <a:r>
                        <a:rPr lang="ru-RU" sz="1200" dirty="0" err="1" smtClean="0">
                          <a:effectLst/>
                        </a:rPr>
                        <a:t>алушылардың</a:t>
                      </a:r>
                      <a:r>
                        <a:rPr lang="ru-RU" sz="1200" dirty="0" smtClean="0">
                          <a:effectLst/>
                        </a:rPr>
                        <a:t>/</a:t>
                      </a:r>
                      <a:r>
                        <a:rPr lang="ru-RU" sz="1200" dirty="0" err="1" smtClean="0">
                          <a:effectLst/>
                        </a:rPr>
                        <a:t>тәрбиеленушілердің</a:t>
                      </a:r>
                      <a:r>
                        <a:rPr lang="ru-RU" sz="1200" dirty="0" smtClean="0">
                          <a:effectLst/>
                        </a:rPr>
                        <a:t> </a:t>
                      </a:r>
                      <a:r>
                        <a:rPr lang="ru-RU" sz="1200" dirty="0" err="1" smtClean="0">
                          <a:effectLst/>
                        </a:rPr>
                        <a:t>жетістіктерін</a:t>
                      </a:r>
                      <a:r>
                        <a:rPr lang="ru-RU" sz="1200" dirty="0" smtClean="0">
                          <a:effectLst/>
                        </a:rPr>
                        <a:t> </a:t>
                      </a:r>
                      <a:r>
                        <a:rPr lang="ru-RU" sz="1200" dirty="0" err="1" smtClean="0">
                          <a:effectLst/>
                        </a:rPr>
                        <a:t>растайтын</a:t>
                      </a:r>
                      <a:r>
                        <a:rPr lang="ru-RU" sz="1200" dirty="0" smtClean="0">
                          <a:effectLst/>
                        </a:rPr>
                        <a:t> </a:t>
                      </a:r>
                      <a:r>
                        <a:rPr lang="ru-RU" sz="1200" dirty="0" err="1" smtClean="0">
                          <a:effectLst/>
                        </a:rPr>
                        <a:t>құжаттарды</a:t>
                      </a:r>
                      <a:r>
                        <a:rPr lang="ru-RU" sz="1200" dirty="0" smtClean="0">
                          <a:effectLst/>
                        </a:rPr>
                        <a:t> (</a:t>
                      </a:r>
                      <a:r>
                        <a:rPr lang="ru-RU" sz="1200" dirty="0" err="1" smtClean="0">
                          <a:effectLst/>
                        </a:rPr>
                        <a:t>әдістемелік</a:t>
                      </a:r>
                      <a:r>
                        <a:rPr lang="ru-RU" sz="1200" dirty="0" smtClean="0">
                          <a:effectLst/>
                        </a:rPr>
                        <a:t> </a:t>
                      </a:r>
                      <a:r>
                        <a:rPr lang="ru-RU" sz="1200" dirty="0" err="1" smtClean="0">
                          <a:effectLst/>
                        </a:rPr>
                        <a:t>кабинеттердің</a:t>
                      </a:r>
                      <a:r>
                        <a:rPr lang="ru-RU" sz="1200" dirty="0" smtClean="0">
                          <a:effectLst/>
                        </a:rPr>
                        <a:t> (</a:t>
                      </a:r>
                      <a:r>
                        <a:rPr lang="ru-RU" sz="1200" dirty="0" err="1" smtClean="0">
                          <a:effectLst/>
                        </a:rPr>
                        <a:t>орталықтардың</a:t>
                      </a:r>
                      <a:r>
                        <a:rPr lang="ru-RU" sz="1200" dirty="0" smtClean="0">
                          <a:effectLst/>
                        </a:rPr>
                        <a:t>) </a:t>
                      </a:r>
                      <a:r>
                        <a:rPr lang="ru-RU" sz="1200" dirty="0" err="1" smtClean="0">
                          <a:effectLst/>
                        </a:rPr>
                        <a:t>әдіскерлерін</a:t>
                      </a:r>
                      <a:r>
                        <a:rPr lang="ru-RU" sz="1200" dirty="0" smtClean="0">
                          <a:effectLst/>
                        </a:rPr>
                        <a:t>, ПМПК, ППТК, ОО </a:t>
                      </a:r>
                      <a:r>
                        <a:rPr lang="ru-RU" sz="1200" dirty="0" err="1" smtClean="0">
                          <a:effectLst/>
                        </a:rPr>
                        <a:t>педагогтерін</a:t>
                      </a:r>
                      <a:r>
                        <a:rPr lang="ru-RU" sz="1200" dirty="0" smtClean="0">
                          <a:effectLst/>
                        </a:rPr>
                        <a:t> </a:t>
                      </a:r>
                      <a:r>
                        <a:rPr lang="ru-RU" sz="1200" dirty="0" err="1" smtClean="0">
                          <a:effectLst/>
                        </a:rPr>
                        <a:t>қоспағанда</a:t>
                      </a:r>
                      <a:r>
                        <a:rPr lang="ru-RU" sz="1200" dirty="0" smtClean="0">
                          <a:effectLst/>
                        </a:rPr>
                        <a:t>) </a:t>
                      </a:r>
                      <a:r>
                        <a:rPr lang="ru-RU" sz="1200" dirty="0" err="1" smtClean="0">
                          <a:effectLst/>
                        </a:rPr>
                        <a:t>аттестаттау</a:t>
                      </a:r>
                      <a:r>
                        <a:rPr lang="ru-RU" sz="1200" dirty="0" smtClean="0">
                          <a:effectLst/>
                        </a:rPr>
                        <a:t> </a:t>
                      </a:r>
                      <a:r>
                        <a:rPr lang="ru-RU" sz="1200" dirty="0" err="1" smtClean="0">
                          <a:effectLst/>
                        </a:rPr>
                        <a:t>комиссиясы</a:t>
                      </a:r>
                      <a:r>
                        <a:rPr lang="ru-RU" sz="1200" dirty="0" smtClean="0">
                          <a:effectLst/>
                        </a:rPr>
                        <a:t> </a:t>
                      </a:r>
                      <a:r>
                        <a:rPr lang="ru-RU" sz="1200" dirty="0" err="1" smtClean="0">
                          <a:effectLst/>
                        </a:rPr>
                        <a:t>білім</a:t>
                      </a:r>
                      <a:r>
                        <a:rPr lang="ru-RU" sz="1200" dirty="0" smtClean="0">
                          <a:effectLst/>
                        </a:rPr>
                        <a:t> </a:t>
                      </a:r>
                      <a:r>
                        <a:rPr lang="ru-RU" sz="1200" dirty="0" err="1" smtClean="0">
                          <a:effectLst/>
                        </a:rPr>
                        <a:t>басқармаларының</a:t>
                      </a:r>
                      <a:r>
                        <a:rPr lang="ru-RU" sz="1200" dirty="0" smtClean="0">
                          <a:effectLst/>
                        </a:rPr>
                        <a:t> </a:t>
                      </a:r>
                      <a:r>
                        <a:rPr lang="ru-RU" sz="1200" dirty="0" err="1" smtClean="0">
                          <a:effectLst/>
                        </a:rPr>
                        <a:t>және</a:t>
                      </a:r>
                      <a:r>
                        <a:rPr lang="ru-RU" sz="1200" dirty="0" smtClean="0">
                          <a:effectLst/>
                        </a:rPr>
                        <a:t> "Дарын" РҒПО-</a:t>
                      </a:r>
                      <a:r>
                        <a:rPr lang="ru-RU" sz="1200" dirty="0" err="1" smtClean="0">
                          <a:effectLst/>
                        </a:rPr>
                        <a:t>ның</a:t>
                      </a:r>
                      <a:r>
                        <a:rPr lang="ru-RU" sz="1200" dirty="0" smtClean="0">
                          <a:effectLst/>
                        </a:rPr>
                        <a:t> </a:t>
                      </a:r>
                      <a:r>
                        <a:rPr lang="ru-RU" sz="1200" dirty="0" err="1" smtClean="0">
                          <a:effectLst/>
                        </a:rPr>
                        <a:t>ресми</a:t>
                      </a:r>
                      <a:r>
                        <a:rPr lang="ru-RU" sz="1200" dirty="0" smtClean="0">
                          <a:effectLst/>
                        </a:rPr>
                        <a:t> </a:t>
                      </a:r>
                      <a:r>
                        <a:rPr lang="ru-RU" sz="1200" dirty="0" err="1" smtClean="0">
                          <a:effectLst/>
                        </a:rPr>
                        <a:t>сайттарында</a:t>
                      </a:r>
                      <a:r>
                        <a:rPr lang="ru-RU" sz="1200" dirty="0" smtClean="0">
                          <a:effectLst/>
                        </a:rPr>
                        <a:t> </a:t>
                      </a:r>
                      <a:r>
                        <a:rPr lang="ru-RU" sz="1200" dirty="0" err="1" smtClean="0">
                          <a:effectLst/>
                        </a:rPr>
                        <a:t>немесе</a:t>
                      </a:r>
                      <a:r>
                        <a:rPr lang="ru-RU" sz="1200" dirty="0" smtClean="0">
                          <a:effectLst/>
                        </a:rPr>
                        <a:t> </a:t>
                      </a:r>
                      <a:r>
                        <a:rPr lang="ru-RU" sz="1200" dirty="0" err="1" smtClean="0">
                          <a:effectLst/>
                        </a:rPr>
                        <a:t>ақпараттық</a:t>
                      </a:r>
                      <a:r>
                        <a:rPr lang="ru-RU" sz="1200" dirty="0" smtClean="0">
                          <a:effectLst/>
                        </a:rPr>
                        <a:t> </a:t>
                      </a:r>
                      <a:r>
                        <a:rPr lang="ru-RU" sz="1200" dirty="0" err="1" smtClean="0">
                          <a:effectLst/>
                        </a:rPr>
                        <a:t>жүйелерде</a:t>
                      </a:r>
                      <a:r>
                        <a:rPr lang="ru-RU" sz="1200" dirty="0" smtClean="0">
                          <a:effectLst/>
                        </a:rPr>
                        <a:t> </a:t>
                      </a:r>
                      <a:r>
                        <a:rPr lang="ru-RU" sz="1200" dirty="0" err="1" smtClean="0">
                          <a:effectLst/>
                        </a:rPr>
                        <a:t>білім</a:t>
                      </a:r>
                      <a:r>
                        <a:rPr lang="ru-RU" sz="1200" dirty="0" smtClean="0">
                          <a:effectLst/>
                        </a:rPr>
                        <a:t> беру </a:t>
                      </a:r>
                      <a:r>
                        <a:rPr lang="ru-RU" sz="1200" dirty="0" err="1" smtClean="0">
                          <a:effectLst/>
                        </a:rPr>
                        <a:t>саласындағы</a:t>
                      </a:r>
                      <a:r>
                        <a:rPr lang="ru-RU" sz="1200" dirty="0" smtClean="0">
                          <a:effectLst/>
                        </a:rPr>
                        <a:t> </a:t>
                      </a:r>
                      <a:r>
                        <a:rPr lang="ru-RU" sz="1200" dirty="0" err="1" smtClean="0">
                          <a:effectLst/>
                        </a:rPr>
                        <a:t>уәкілетті</a:t>
                      </a:r>
                      <a:r>
                        <a:rPr lang="ru-RU" sz="1200" dirty="0" smtClean="0">
                          <a:effectLst/>
                        </a:rPr>
                        <a:t> орган </a:t>
                      </a:r>
                      <a:r>
                        <a:rPr lang="ru-RU" sz="1200" dirty="0" err="1" smtClean="0">
                          <a:effectLst/>
                        </a:rPr>
                        <a:t>бекіткен</a:t>
                      </a:r>
                      <a:r>
                        <a:rPr lang="ru-RU" sz="1200" dirty="0" smtClean="0">
                          <a:effectLst/>
                        </a:rPr>
                        <a:t> </a:t>
                      </a:r>
                      <a:r>
                        <a:rPr lang="ru-RU" sz="1200" dirty="0" err="1" smtClean="0">
                          <a:effectLst/>
                        </a:rPr>
                        <a:t>республикалық</a:t>
                      </a:r>
                      <a:r>
                        <a:rPr lang="ru-RU" sz="1200" dirty="0" smtClean="0">
                          <a:effectLst/>
                        </a:rPr>
                        <a:t> </a:t>
                      </a:r>
                      <a:r>
                        <a:rPr lang="ru-RU" sz="1200" dirty="0" err="1" smtClean="0">
                          <a:effectLst/>
                        </a:rPr>
                        <a:t>және</a:t>
                      </a:r>
                      <a:r>
                        <a:rPr lang="ru-RU" sz="1200" dirty="0" smtClean="0">
                          <a:effectLst/>
                        </a:rPr>
                        <a:t> </a:t>
                      </a:r>
                      <a:r>
                        <a:rPr lang="ru-RU" sz="1200" dirty="0" err="1" smtClean="0">
                          <a:effectLst/>
                        </a:rPr>
                        <a:t>халықаралық</a:t>
                      </a:r>
                      <a:r>
                        <a:rPr lang="ru-RU" sz="1200" dirty="0" smtClean="0">
                          <a:effectLst/>
                        </a:rPr>
                        <a:t> </a:t>
                      </a:r>
                      <a:r>
                        <a:rPr lang="ru-RU" sz="1200" dirty="0" err="1" smtClean="0">
                          <a:effectLst/>
                        </a:rPr>
                        <a:t>олимпиадалардың</a:t>
                      </a:r>
                      <a:r>
                        <a:rPr lang="ru-RU" sz="1200" dirty="0" smtClean="0">
                          <a:effectLst/>
                        </a:rPr>
                        <a:t>, </a:t>
                      </a:r>
                      <a:r>
                        <a:rPr lang="ru-RU" sz="1200" dirty="0" err="1" smtClean="0">
                          <a:effectLst/>
                        </a:rPr>
                        <a:t>конкурстар</a:t>
                      </a:r>
                      <a:r>
                        <a:rPr lang="ru-RU" sz="1200" dirty="0" smtClean="0">
                          <a:effectLst/>
                        </a:rPr>
                        <a:t> мен </a:t>
                      </a:r>
                      <a:r>
                        <a:rPr lang="ru-RU" sz="1200" dirty="0" err="1" smtClean="0">
                          <a:effectLst/>
                        </a:rPr>
                        <a:t>жарыстардың</a:t>
                      </a:r>
                      <a:r>
                        <a:rPr lang="ru-RU" sz="1200" dirty="0" smtClean="0">
                          <a:effectLst/>
                        </a:rPr>
                        <a:t> </a:t>
                      </a:r>
                      <a:r>
                        <a:rPr lang="ru-RU" sz="1200" dirty="0" err="1" smtClean="0">
                          <a:effectLst/>
                        </a:rPr>
                        <a:t>тізбесіне</a:t>
                      </a:r>
                      <a:r>
                        <a:rPr lang="ru-RU" sz="1200" dirty="0" smtClean="0">
                          <a:effectLst/>
                        </a:rPr>
                        <a:t> </a:t>
                      </a:r>
                      <a:r>
                        <a:rPr lang="ru-RU" sz="1200" dirty="0" err="1" smtClean="0">
                          <a:effectLst/>
                        </a:rPr>
                        <a:t>сәйкес</a:t>
                      </a:r>
                      <a:r>
                        <a:rPr lang="ru-RU" sz="1200" dirty="0" smtClean="0">
                          <a:effectLst/>
                        </a:rPr>
                        <a:t> </a:t>
                      </a:r>
                      <a:r>
                        <a:rPr lang="ru-RU" sz="1200" dirty="0" err="1" smtClean="0">
                          <a:effectLst/>
                        </a:rPr>
                        <a:t>қарайды</a:t>
                      </a:r>
                      <a:r>
                        <a:rPr lang="ru-RU" sz="1200" dirty="0" smtClean="0">
                          <a:effectLst/>
                        </a:rPr>
                        <a:t>.</a:t>
                      </a:r>
                    </a:p>
                  </a:txBody>
                  <a:tcPr marL="2510" marR="2510" marT="2510" marB="2510" anchor="ctr">
                    <a:solidFill>
                      <a:srgbClr val="0070C0"/>
                    </a:solidFill>
                  </a:tcPr>
                </a:tc>
              </a:tr>
            </a:tbl>
          </a:graphicData>
        </a:graphic>
      </p:graphicFrame>
      <p:pic>
        <p:nvPicPr>
          <p:cNvPr id="4" name="Рисунок 3"/>
          <p:cNvPicPr>
            <a:picLocks noChangeAspect="1"/>
          </p:cNvPicPr>
          <p:nvPr/>
        </p:nvPicPr>
        <p:blipFill>
          <a:blip r:embed="rId2"/>
          <a:stretch>
            <a:fillRect/>
          </a:stretch>
        </p:blipFill>
        <p:spPr>
          <a:xfrm>
            <a:off x="11123242" y="126706"/>
            <a:ext cx="1068758" cy="941060"/>
          </a:xfrm>
          <a:prstGeom prst="rect">
            <a:avLst/>
          </a:prstGeom>
        </p:spPr>
      </p:pic>
    </p:spTree>
    <p:extLst>
      <p:ext uri="{BB962C8B-B14F-4D97-AF65-F5344CB8AC3E}">
        <p14:creationId xmlns="" xmlns:p14="http://schemas.microsoft.com/office/powerpoint/2010/main" val="22624667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7419" y="188215"/>
            <a:ext cx="10353367" cy="307777"/>
          </a:xfrm>
          <a:prstGeom prst="rect">
            <a:avLst/>
          </a:prstGeom>
        </p:spPr>
        <p:txBody>
          <a:bodyPr wrap="square">
            <a:spAutoFit/>
          </a:bodyPr>
          <a:lstStyle/>
          <a:p>
            <a:r>
              <a:rPr lang="en-US" b="1" dirty="0" err="1">
                <a:latin typeface="Times New Roman" panose="02020603050405020304" pitchFamily="18" charset="0"/>
                <a:ea typeface="Times New Roman" panose="02020603050405020304" pitchFamily="18" charset="0"/>
              </a:rPr>
              <a:t>Біліктілік</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санатын</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беруге</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растауға</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білім</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беру</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ұйымы</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педагогінің</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портфолиосын</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бағалау</a:t>
            </a:r>
            <a:r>
              <a:rPr lang="en-US" b="1" dirty="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өлшемшарттары</a:t>
            </a:r>
            <a:r>
              <a:rPr lang="kk-KZ" b="1" dirty="0" smtClean="0">
                <a:latin typeface="Times New Roman" panose="02020603050405020304" pitchFamily="18" charset="0"/>
                <a:ea typeface="Times New Roman" panose="02020603050405020304" pitchFamily="18" charset="0"/>
              </a:rPr>
              <a:t>    </a:t>
            </a:r>
            <a:r>
              <a:rPr lang="kk-KZ" i="1" dirty="0" smtClean="0">
                <a:latin typeface="Times New Roman" panose="02020603050405020304" pitchFamily="18" charset="0"/>
                <a:ea typeface="Times New Roman" panose="02020603050405020304" pitchFamily="18" charset="0"/>
              </a:rPr>
              <a:t>қосымша 8</a:t>
            </a:r>
            <a:endParaRPr lang="ru-RU" dirty="0"/>
          </a:p>
        </p:txBody>
      </p:sp>
      <p:graphicFrame>
        <p:nvGraphicFramePr>
          <p:cNvPr id="3" name="Таблица 2"/>
          <p:cNvGraphicFramePr>
            <a:graphicFrameLocks noGrp="1"/>
          </p:cNvGraphicFramePr>
          <p:nvPr>
            <p:extLst>
              <p:ext uri="{D42A27DB-BD31-4B8C-83A1-F6EECF244321}">
                <p14:modId xmlns="" xmlns:p14="http://schemas.microsoft.com/office/powerpoint/2010/main" val="922937491"/>
              </p:ext>
            </p:extLst>
          </p:nvPr>
        </p:nvGraphicFramePr>
        <p:xfrm>
          <a:off x="88488" y="495991"/>
          <a:ext cx="11228439" cy="6032083"/>
        </p:xfrm>
        <a:graphic>
          <a:graphicData uri="http://schemas.openxmlformats.org/drawingml/2006/table">
            <a:tbl>
              <a:tblPr firstRow="1" firstCol="1" bandRow="1">
                <a:tableStyleId>{E5B8F715-CF61-49AC-A8D0-E16AFADCC1D1}</a:tableStyleId>
              </a:tblPr>
              <a:tblGrid>
                <a:gridCol w="3544201"/>
                <a:gridCol w="1427953"/>
                <a:gridCol w="2023790"/>
                <a:gridCol w="1986807"/>
                <a:gridCol w="221898"/>
                <a:gridCol w="2023790"/>
              </a:tblGrid>
              <a:tr h="204557">
                <a:tc gridSpan="6">
                  <a:txBody>
                    <a:bodyPr/>
                    <a:lstStyle/>
                    <a:p>
                      <a:pPr marL="12700" algn="ctr">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Біліктілік</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санаты</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04557">
                <a:tc>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Бағалау өлшемшарттары</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a:txBody>
                    <a:bodyPr/>
                    <a:lstStyle/>
                    <a:p>
                      <a:pPr marL="12700" algn="just">
                        <a:lnSpc>
                          <a:spcPct val="115000"/>
                        </a:lnSpc>
                        <a:spcAft>
                          <a:spcPts val="100"/>
                        </a:spcAft>
                      </a:pPr>
                      <a:r>
                        <a:rPr lang="en-US" sz="1100" b="1" dirty="0" err="1">
                          <a:effectLst/>
                          <a:latin typeface="Times New Roman" panose="02020603050405020304" pitchFamily="18" charset="0"/>
                          <a:cs typeface="Times New Roman" panose="02020603050405020304" pitchFamily="18" charset="0"/>
                        </a:rPr>
                        <a:t>педагог</a:t>
                      </a:r>
                      <a:r>
                        <a:rPr lang="en-US" sz="1100" b="1" dirty="0">
                          <a:effectLst/>
                          <a:latin typeface="Times New Roman" panose="02020603050405020304" pitchFamily="18" charset="0"/>
                          <a:cs typeface="Times New Roman" panose="02020603050405020304" pitchFamily="18" charset="0"/>
                        </a:rPr>
                        <a:t> - </a:t>
                      </a:r>
                      <a:r>
                        <a:rPr lang="en-US" sz="1100" b="1" dirty="0" err="1">
                          <a:effectLst/>
                          <a:latin typeface="Times New Roman" panose="02020603050405020304" pitchFamily="18" charset="0"/>
                          <a:cs typeface="Times New Roman" panose="02020603050405020304" pitchFamily="18" charset="0"/>
                        </a:rPr>
                        <a:t>модератор</a:t>
                      </a:r>
                      <a:endParaRPr lang="ru-RU" sz="11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a:txBody>
                    <a:bodyPr/>
                    <a:lstStyle/>
                    <a:p>
                      <a:pPr marL="12700" algn="just">
                        <a:lnSpc>
                          <a:spcPct val="115000"/>
                        </a:lnSpc>
                        <a:spcAft>
                          <a:spcPts val="100"/>
                        </a:spcAft>
                      </a:pPr>
                      <a:r>
                        <a:rPr lang="en-US" sz="1100" b="1" dirty="0" err="1">
                          <a:effectLst/>
                          <a:latin typeface="Times New Roman" panose="02020603050405020304" pitchFamily="18" charset="0"/>
                          <a:cs typeface="Times New Roman" panose="02020603050405020304" pitchFamily="18" charset="0"/>
                        </a:rPr>
                        <a:t>педагог</a:t>
                      </a:r>
                      <a:r>
                        <a:rPr lang="en-US" sz="1100" b="1" dirty="0">
                          <a:effectLst/>
                          <a:latin typeface="Times New Roman" panose="02020603050405020304" pitchFamily="18" charset="0"/>
                          <a:cs typeface="Times New Roman" panose="02020603050405020304" pitchFamily="18" charset="0"/>
                        </a:rPr>
                        <a:t> - </a:t>
                      </a:r>
                      <a:r>
                        <a:rPr lang="en-US" sz="1100" b="1" dirty="0" err="1">
                          <a:effectLst/>
                          <a:latin typeface="Times New Roman" panose="02020603050405020304" pitchFamily="18" charset="0"/>
                          <a:cs typeface="Times New Roman" panose="02020603050405020304" pitchFamily="18" charset="0"/>
                        </a:rPr>
                        <a:t>сарапшы</a:t>
                      </a:r>
                      <a:endParaRPr lang="ru-RU" sz="11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2">
                  <a:txBody>
                    <a:bodyPr/>
                    <a:lstStyle/>
                    <a:p>
                      <a:pPr marL="12700" algn="just">
                        <a:lnSpc>
                          <a:spcPct val="115000"/>
                        </a:lnSpc>
                        <a:spcAft>
                          <a:spcPts val="100"/>
                        </a:spcAft>
                      </a:pPr>
                      <a:r>
                        <a:rPr lang="en-US" sz="1100" b="1" dirty="0" err="1">
                          <a:effectLst/>
                          <a:latin typeface="Times New Roman" panose="02020603050405020304" pitchFamily="18" charset="0"/>
                          <a:cs typeface="Times New Roman" panose="02020603050405020304" pitchFamily="18" charset="0"/>
                        </a:rPr>
                        <a:t>педагог</a:t>
                      </a:r>
                      <a:r>
                        <a:rPr lang="en-US" sz="1100" b="1" dirty="0">
                          <a:effectLst/>
                          <a:latin typeface="Times New Roman" panose="02020603050405020304" pitchFamily="18" charset="0"/>
                          <a:cs typeface="Times New Roman" panose="02020603050405020304" pitchFamily="18" charset="0"/>
                        </a:rPr>
                        <a:t> - </a:t>
                      </a:r>
                      <a:r>
                        <a:rPr lang="en-US" sz="1100" b="1" dirty="0" err="1">
                          <a:effectLst/>
                          <a:latin typeface="Times New Roman" panose="02020603050405020304" pitchFamily="18" charset="0"/>
                          <a:cs typeface="Times New Roman" panose="02020603050405020304" pitchFamily="18" charset="0"/>
                        </a:rPr>
                        <a:t>зерттеуші</a:t>
                      </a:r>
                      <a:endParaRPr lang="ru-RU" sz="11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hMerge="1">
                  <a:txBody>
                    <a:bodyPr/>
                    <a:lstStyle/>
                    <a:p>
                      <a:pPr marL="12700" algn="just">
                        <a:lnSpc>
                          <a:spcPct val="115000"/>
                        </a:lnSpc>
                        <a:spcAft>
                          <a:spcPts val="100"/>
                        </a:spcAft>
                      </a:pP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tc>
                <a:tc>
                  <a:txBody>
                    <a:bodyPr/>
                    <a:lstStyle/>
                    <a:p>
                      <a:pPr marL="12700" algn="just">
                        <a:lnSpc>
                          <a:spcPct val="115000"/>
                        </a:lnSpc>
                        <a:spcAft>
                          <a:spcPts val="100"/>
                        </a:spcAft>
                      </a:pPr>
                      <a:r>
                        <a:rPr lang="en-US" sz="1100" b="1" dirty="0" err="1">
                          <a:effectLst/>
                          <a:latin typeface="Times New Roman" panose="02020603050405020304" pitchFamily="18" charset="0"/>
                          <a:cs typeface="Times New Roman" panose="02020603050405020304" pitchFamily="18" charset="0"/>
                        </a:rPr>
                        <a:t>педагог</a:t>
                      </a:r>
                      <a:r>
                        <a:rPr lang="en-US" sz="1100" b="1" dirty="0">
                          <a:effectLst/>
                          <a:latin typeface="Times New Roman" panose="02020603050405020304" pitchFamily="18" charset="0"/>
                          <a:cs typeface="Times New Roman" panose="02020603050405020304" pitchFamily="18" charset="0"/>
                        </a:rPr>
                        <a:t> - </a:t>
                      </a:r>
                      <a:r>
                        <a:rPr lang="en-US" sz="1100" b="1" dirty="0" err="1">
                          <a:effectLst/>
                          <a:latin typeface="Times New Roman" panose="02020603050405020304" pitchFamily="18" charset="0"/>
                          <a:cs typeface="Times New Roman" panose="02020603050405020304" pitchFamily="18" charset="0"/>
                        </a:rPr>
                        <a:t>шебер</a:t>
                      </a:r>
                      <a:endParaRPr lang="ru-RU" sz="11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r>
              <a:tr h="204557">
                <a:tc rowSpan="2">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Оқыту</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сапасы</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5">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сабақты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талдау</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82912">
                <a:tc vMerge="1">
                  <a:txBody>
                    <a:bodyPr/>
                    <a:lstStyle/>
                    <a:p>
                      <a:endParaRPr lang="ru-RU"/>
                    </a:p>
                  </a:txBody>
                  <a:tcP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ағымдағы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жылы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кемінде</a:t>
                      </a:r>
                      <a:r>
                        <a:rPr lang="en-US" sz="1100" dirty="0">
                          <a:effectLst/>
                          <a:latin typeface="Times New Roman" panose="02020603050405020304" pitchFamily="18" charset="0"/>
                          <a:cs typeface="Times New Roman" panose="02020603050405020304" pitchFamily="18" charset="0"/>
                        </a:rPr>
                        <a:t> 2</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ағымдағы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жылы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кемінде</a:t>
                      </a:r>
                      <a:r>
                        <a:rPr lang="en-US" sz="1100" dirty="0">
                          <a:effectLst/>
                          <a:latin typeface="Times New Roman" panose="02020603050405020304" pitchFamily="18" charset="0"/>
                          <a:cs typeface="Times New Roman" panose="02020603050405020304" pitchFamily="18" charset="0"/>
                        </a:rPr>
                        <a:t> 3</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gridSpan="2">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ағымдағы жылы кемінде 3</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pPr marL="12700" algn="just">
                        <a:lnSpc>
                          <a:spcPct val="115000"/>
                        </a:lnSpc>
                        <a:spcAft>
                          <a:spcPts val="100"/>
                        </a:spcAft>
                      </a:pP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tc>
                <a:tc>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ағымдағы жылы кемінде 4</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r>
              <a:tr h="204557">
                <a:tc rowSpan="2">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Сабақты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зерттеу</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және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инновациялық</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әдістерді</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қолдану</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5">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сабақтың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өзара</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және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өзін-өзі</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талдауының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болуы</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74741">
                <a:tc vMerge="1">
                  <a:txBody>
                    <a:bodyPr/>
                    <a:lstStyle/>
                    <a:p>
                      <a:endParaRPr lang="ru-RU"/>
                    </a:p>
                  </a:txBody>
                  <a:tcP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кемінде</a:t>
                      </a:r>
                      <a:r>
                        <a:rPr lang="en-US" sz="1100" dirty="0">
                          <a:effectLst/>
                          <a:latin typeface="Times New Roman" panose="02020603050405020304" pitchFamily="18" charset="0"/>
                          <a:cs typeface="Times New Roman" panose="02020603050405020304" pitchFamily="18" charset="0"/>
                        </a:rPr>
                        <a:t> 3</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кемінде 4</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gridSpan="2">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кемінде</a:t>
                      </a:r>
                      <a:r>
                        <a:rPr lang="en-US" sz="1100" dirty="0">
                          <a:effectLst/>
                          <a:latin typeface="Times New Roman" panose="02020603050405020304" pitchFamily="18" charset="0"/>
                          <a:cs typeface="Times New Roman" panose="02020603050405020304" pitchFamily="18" charset="0"/>
                        </a:rPr>
                        <a:t> 5</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pPr marL="12700" algn="just">
                        <a:lnSpc>
                          <a:spcPct val="115000"/>
                        </a:lnSpc>
                        <a:spcAft>
                          <a:spcPts val="100"/>
                        </a:spcAft>
                      </a:pP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tc>
                <a:tc>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кемінде 6</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r>
              <a:tr h="204557">
                <a:tc rowSpan="2">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Сабақты бақылау нәтижелері</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5">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әріптестердің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әдіскерлердің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басшылардың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басшының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орынбасарларының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ата-аналардың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пікірлері</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04557">
                <a:tc vMerge="1">
                  <a:txBody>
                    <a:bodyPr/>
                    <a:lstStyle/>
                    <a:p>
                      <a:endParaRPr lang="ru-RU"/>
                    </a:p>
                  </a:txBody>
                  <a:tcP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кемінде</a:t>
                      </a:r>
                      <a:r>
                        <a:rPr lang="en-US" sz="1100" dirty="0">
                          <a:effectLst/>
                          <a:latin typeface="Times New Roman" panose="02020603050405020304" pitchFamily="18" charset="0"/>
                          <a:cs typeface="Times New Roman" panose="02020603050405020304" pitchFamily="18" charset="0"/>
                        </a:rPr>
                        <a:t> 3</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кемінде</a:t>
                      </a:r>
                      <a:r>
                        <a:rPr lang="en-US" sz="1100" dirty="0">
                          <a:effectLst/>
                          <a:latin typeface="Times New Roman" panose="02020603050405020304" pitchFamily="18" charset="0"/>
                          <a:cs typeface="Times New Roman" panose="02020603050405020304" pitchFamily="18" charset="0"/>
                        </a:rPr>
                        <a:t> 4</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gridSpan="2">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кемінде</a:t>
                      </a:r>
                      <a:r>
                        <a:rPr lang="en-US" sz="1100" dirty="0">
                          <a:effectLst/>
                          <a:latin typeface="Times New Roman" panose="02020603050405020304" pitchFamily="18" charset="0"/>
                          <a:cs typeface="Times New Roman" panose="02020603050405020304" pitchFamily="18" charset="0"/>
                        </a:rPr>
                        <a:t> 5</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pPr marL="12700" algn="just">
                        <a:lnSpc>
                          <a:spcPct val="115000"/>
                        </a:lnSpc>
                        <a:spcAft>
                          <a:spcPts val="100"/>
                        </a:spcAft>
                      </a:pP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tc>
                <a:tc>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кемінде 6</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r>
              <a:tr h="204557">
                <a:tc rowSpan="2">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Уәкілетті орган бекіткен тізбеге сәйкес конкурстарда немесе олимпиадаларда немесе жарыстарда білім алушылардың жетістіктері</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5">
                  <a:txBody>
                    <a:bodyPr/>
                    <a:lstStyle/>
                    <a:p>
                      <a:pPr marL="12700" algn="just">
                        <a:lnSpc>
                          <a:spcPct val="115000"/>
                        </a:lnSpc>
                        <a:spcAft>
                          <a:spcPts val="100"/>
                        </a:spcAft>
                      </a:pPr>
                      <a:r>
                        <a:rPr lang="ru-RU" sz="1100" dirty="0" err="1">
                          <a:effectLst/>
                          <a:latin typeface="Times New Roman" panose="02020603050405020304" pitchFamily="18" charset="0"/>
                          <a:cs typeface="Times New Roman" panose="02020603050405020304" pitchFamily="18" charset="0"/>
                        </a:rPr>
                        <a:t>Жеңімпаз</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немесе</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жүлдегер</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немесе</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қатысушы</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768189">
                <a:tc vMerge="1">
                  <a:txBody>
                    <a:bodyPr/>
                    <a:lstStyle/>
                    <a:p>
                      <a:endParaRPr lang="ru-RU"/>
                    </a:p>
                  </a:txBody>
                  <a:tcP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Аудан</a:t>
                      </a:r>
                      <a:r>
                        <a:rPr lang="en-US" sz="1100" dirty="0">
                          <a:effectLst/>
                          <a:latin typeface="Times New Roman" panose="02020603050405020304" pitchFamily="18" charset="0"/>
                          <a:cs typeface="Times New Roman" panose="02020603050405020304" pitchFamily="18" charset="0"/>
                        </a:rPr>
                        <a:t>/</a:t>
                      </a:r>
                      <a:r>
                        <a:rPr lang="en-US" sz="1100" dirty="0" err="1">
                          <a:effectLst/>
                          <a:latin typeface="Times New Roman" panose="02020603050405020304" pitchFamily="18" charset="0"/>
                          <a:cs typeface="Times New Roman" panose="02020603050405020304" pitchFamily="18" charset="0"/>
                        </a:rPr>
                        <a:t>қала</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деңгейі</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Облыстың</a:t>
                      </a:r>
                      <a:r>
                        <a:rPr lang="en-US" sz="1100" dirty="0">
                          <a:effectLst/>
                          <a:latin typeface="Times New Roman" panose="02020603050405020304" pitchFamily="18" charset="0"/>
                          <a:cs typeface="Times New Roman" panose="02020603050405020304" pitchFamily="18" charset="0"/>
                        </a:rPr>
                        <a:t>/</a:t>
                      </a:r>
                      <a:r>
                        <a:rPr lang="en-US" sz="1100" dirty="0" err="1">
                          <a:effectLst/>
                          <a:latin typeface="Times New Roman" panose="02020603050405020304" pitchFamily="18" charset="0"/>
                          <a:cs typeface="Times New Roman" panose="02020603050405020304" pitchFamily="18" charset="0"/>
                        </a:rPr>
                        <a:t>республикалық</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маңызы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бар</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қалалардың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және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астананың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деңгейі</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gridSpan="2">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Облыстың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республикалық</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маңызы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бар</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қалалардың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және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астананың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деңгейі</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pPr marL="12700" algn="just">
                        <a:lnSpc>
                          <a:spcPct val="115000"/>
                        </a:lnSpc>
                        <a:spcAft>
                          <a:spcPts val="100"/>
                        </a:spcAft>
                      </a:pP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tc>
                <a:tc>
                  <a:txBody>
                    <a:bodyPr/>
                    <a:lstStyle/>
                    <a:p>
                      <a:pPr marL="12700" algn="just">
                        <a:lnSpc>
                          <a:spcPct val="115000"/>
                        </a:lnSpc>
                        <a:spcAft>
                          <a:spcPts val="100"/>
                        </a:spcAft>
                      </a:pPr>
                      <a:r>
                        <a:rPr lang="ru-RU" sz="1100">
                          <a:effectLst/>
                          <a:latin typeface="Times New Roman" panose="02020603050405020304" pitchFamily="18" charset="0"/>
                          <a:cs typeface="Times New Roman" panose="02020603050405020304" pitchFamily="18" charset="0"/>
                        </a:rPr>
                        <a:t>Республика</a:t>
                      </a:r>
                    </a:p>
                    <a:p>
                      <a:pPr marL="12700" algn="just">
                        <a:lnSpc>
                          <a:spcPct val="115000"/>
                        </a:lnSpc>
                        <a:spcAft>
                          <a:spcPts val="100"/>
                        </a:spcAft>
                      </a:pPr>
                      <a:r>
                        <a:rPr lang="ru-RU" sz="1100">
                          <a:effectLst/>
                          <a:latin typeface="Times New Roman" panose="02020603050405020304" pitchFamily="18" charset="0"/>
                          <a:cs typeface="Times New Roman" panose="02020603050405020304" pitchFamily="18" charset="0"/>
                        </a:rPr>
                        <a:t>лық немесе халықаралық деңгей</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r>
              <a:tr h="204557">
                <a:tc rowSpan="2">
                  <a:txBody>
                    <a:bodyPr/>
                    <a:lstStyle/>
                    <a:p>
                      <a:pPr marL="12700" algn="just">
                        <a:lnSpc>
                          <a:spcPct val="115000"/>
                        </a:lnSpc>
                        <a:spcAft>
                          <a:spcPts val="100"/>
                        </a:spcAft>
                      </a:pPr>
                      <a:r>
                        <a:rPr lang="ru-RU" sz="1100">
                          <a:effectLst/>
                          <a:latin typeface="Times New Roman" panose="02020603050405020304" pitchFamily="18" charset="0"/>
                          <a:cs typeface="Times New Roman" panose="02020603050405020304" pitchFamily="18" charset="0"/>
                        </a:rPr>
                        <a:t>Уәкілетті орган бекіткен тізбеге сәйкес кәсіби конкурстарда немесе олимпиадаларда педагогтің жетістіктері</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5">
                  <a:txBody>
                    <a:bodyPr/>
                    <a:lstStyle/>
                    <a:p>
                      <a:pPr marL="12700" algn="just">
                        <a:lnSpc>
                          <a:spcPct val="115000"/>
                        </a:lnSpc>
                        <a:spcAft>
                          <a:spcPts val="100"/>
                        </a:spcAft>
                      </a:pPr>
                      <a:r>
                        <a:rPr lang="ru-RU" sz="1100" dirty="0" err="1">
                          <a:effectLst/>
                          <a:latin typeface="Times New Roman" panose="02020603050405020304" pitchFamily="18" charset="0"/>
                          <a:cs typeface="Times New Roman" panose="02020603050405020304" pitchFamily="18" charset="0"/>
                        </a:rPr>
                        <a:t>Жеңімпаз</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немесе</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жүлдегер</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немесе</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қатысушы</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768189">
                <a:tc vMerge="1">
                  <a:txBody>
                    <a:bodyPr/>
                    <a:lstStyle/>
                    <a:p>
                      <a:endParaRPr lang="ru-RU"/>
                    </a:p>
                  </a:txBody>
                  <a:tcPr/>
                </a:tc>
                <a:tc>
                  <a:txBody>
                    <a:bodyPr/>
                    <a:lstStyle/>
                    <a:p>
                      <a:pPr marL="12700" algn="just">
                        <a:lnSpc>
                          <a:spcPct val="115000"/>
                        </a:lnSpc>
                        <a:spcAft>
                          <a:spcPts val="100"/>
                        </a:spcAft>
                      </a:pPr>
                      <a:r>
                        <a:rPr lang="ru-RU" sz="1100">
                          <a:effectLst/>
                          <a:latin typeface="Times New Roman" panose="02020603050405020304" pitchFamily="18" charset="0"/>
                          <a:cs typeface="Times New Roman" panose="02020603050405020304" pitchFamily="18" charset="0"/>
                        </a:rPr>
                        <a:t>Аудан/қала деңгейі (бар болса)</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ru-RU" sz="1100" dirty="0" err="1">
                          <a:effectLst/>
                          <a:latin typeface="Times New Roman" panose="02020603050405020304" pitchFamily="18" charset="0"/>
                          <a:cs typeface="Times New Roman" panose="02020603050405020304" pitchFamily="18" charset="0"/>
                        </a:rPr>
                        <a:t>Облыстың</a:t>
                      </a:r>
                      <a:r>
                        <a:rPr lang="ru-RU" sz="1100" dirty="0">
                          <a:effectLst/>
                          <a:latin typeface="Times New Roman" panose="02020603050405020304" pitchFamily="18" charset="0"/>
                          <a:cs typeface="Times New Roman" panose="02020603050405020304" pitchFamily="18" charset="0"/>
                        </a:rPr>
                        <a:t>/</a:t>
                      </a:r>
                      <a:r>
                        <a:rPr lang="ru-RU" sz="1100" dirty="0" err="1">
                          <a:effectLst/>
                          <a:latin typeface="Times New Roman" panose="02020603050405020304" pitchFamily="18" charset="0"/>
                          <a:cs typeface="Times New Roman" panose="02020603050405020304" pitchFamily="18" charset="0"/>
                        </a:rPr>
                        <a:t>республикалық</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маңызы</a:t>
                      </a:r>
                      <a:r>
                        <a:rPr lang="ru-RU" sz="1100" dirty="0">
                          <a:effectLst/>
                          <a:latin typeface="Times New Roman" panose="02020603050405020304" pitchFamily="18" charset="0"/>
                          <a:cs typeface="Times New Roman" panose="02020603050405020304" pitchFamily="18" charset="0"/>
                        </a:rPr>
                        <a:t> бар </a:t>
                      </a:r>
                      <a:r>
                        <a:rPr lang="ru-RU" sz="1100" dirty="0" err="1">
                          <a:effectLst/>
                          <a:latin typeface="Times New Roman" panose="02020603050405020304" pitchFamily="18" charset="0"/>
                          <a:cs typeface="Times New Roman" panose="02020603050405020304" pitchFamily="18" charset="0"/>
                        </a:rPr>
                        <a:t>қалалардың</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және</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астананың</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деңгейі</a:t>
                      </a:r>
                      <a:r>
                        <a:rPr lang="ru-RU" sz="1100" dirty="0">
                          <a:effectLst/>
                          <a:latin typeface="Times New Roman" panose="02020603050405020304" pitchFamily="18" charset="0"/>
                          <a:cs typeface="Times New Roman" panose="02020603050405020304" pitchFamily="18" charset="0"/>
                        </a:rPr>
                        <a:t> (бар </a:t>
                      </a:r>
                      <a:r>
                        <a:rPr lang="ru-RU" sz="1100" dirty="0" err="1">
                          <a:effectLst/>
                          <a:latin typeface="Times New Roman" panose="02020603050405020304" pitchFamily="18" charset="0"/>
                          <a:cs typeface="Times New Roman" panose="02020603050405020304" pitchFamily="18" charset="0"/>
                        </a:rPr>
                        <a:t>болса</a:t>
                      </a:r>
                      <a:r>
                        <a:rPr lang="ru-RU"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gridSpan="2">
                  <a:txBody>
                    <a:bodyPr/>
                    <a:lstStyle/>
                    <a:p>
                      <a:pPr marL="12700" algn="just">
                        <a:lnSpc>
                          <a:spcPct val="115000"/>
                        </a:lnSpc>
                        <a:spcAft>
                          <a:spcPts val="100"/>
                        </a:spcAft>
                      </a:pPr>
                      <a:r>
                        <a:rPr lang="ru-RU" sz="1100" dirty="0" err="1">
                          <a:effectLst/>
                          <a:latin typeface="Times New Roman" panose="02020603050405020304" pitchFamily="18" charset="0"/>
                          <a:cs typeface="Times New Roman" panose="02020603050405020304" pitchFamily="18" charset="0"/>
                        </a:rPr>
                        <a:t>Облыстың</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республикалық</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маңызы</a:t>
                      </a:r>
                      <a:r>
                        <a:rPr lang="ru-RU" sz="1100" dirty="0">
                          <a:effectLst/>
                          <a:latin typeface="Times New Roman" panose="02020603050405020304" pitchFamily="18" charset="0"/>
                          <a:cs typeface="Times New Roman" panose="02020603050405020304" pitchFamily="18" charset="0"/>
                        </a:rPr>
                        <a:t> бар </a:t>
                      </a:r>
                      <a:r>
                        <a:rPr lang="ru-RU" sz="1100" dirty="0" err="1">
                          <a:effectLst/>
                          <a:latin typeface="Times New Roman" panose="02020603050405020304" pitchFamily="18" charset="0"/>
                          <a:cs typeface="Times New Roman" panose="02020603050405020304" pitchFamily="18" charset="0"/>
                        </a:rPr>
                        <a:t>қалалардың</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және</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астананың</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деңгейі</a:t>
                      </a:r>
                      <a:r>
                        <a:rPr lang="ru-RU" sz="1100" dirty="0">
                          <a:effectLst/>
                          <a:latin typeface="Times New Roman" panose="02020603050405020304" pitchFamily="18" charset="0"/>
                          <a:cs typeface="Times New Roman" panose="02020603050405020304" pitchFamily="18" charset="0"/>
                        </a:rPr>
                        <a:t> (бар </a:t>
                      </a:r>
                      <a:r>
                        <a:rPr lang="ru-RU" sz="1100" dirty="0" err="1">
                          <a:effectLst/>
                          <a:latin typeface="Times New Roman" panose="02020603050405020304" pitchFamily="18" charset="0"/>
                          <a:cs typeface="Times New Roman" panose="02020603050405020304" pitchFamily="18" charset="0"/>
                        </a:rPr>
                        <a:t>болса</a:t>
                      </a:r>
                      <a:r>
                        <a:rPr lang="ru-RU"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pPr marL="12700" algn="just">
                        <a:lnSpc>
                          <a:spcPct val="115000"/>
                        </a:lnSpc>
                        <a:spcAft>
                          <a:spcPts val="100"/>
                        </a:spcAft>
                      </a:pP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tc>
                <a:tc>
                  <a:txBody>
                    <a:bodyPr/>
                    <a:lstStyle/>
                    <a:p>
                      <a:pPr marL="12700" algn="just">
                        <a:lnSpc>
                          <a:spcPct val="115000"/>
                        </a:lnSpc>
                        <a:spcAft>
                          <a:spcPts val="100"/>
                        </a:spcAft>
                      </a:pPr>
                      <a:r>
                        <a:rPr lang="ru-RU" sz="1100">
                          <a:effectLst/>
                          <a:latin typeface="Times New Roman" panose="02020603050405020304" pitchFamily="18" charset="0"/>
                          <a:cs typeface="Times New Roman" panose="02020603050405020304" pitchFamily="18" charset="0"/>
                        </a:rPr>
                        <a:t>Республикалық немесе халықаралық деңгей (бар болса)</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r>
              <a:tr h="204557">
                <a:tc rowSpan="2">
                  <a:txBody>
                    <a:bodyPr/>
                    <a:lstStyle/>
                    <a:p>
                      <a:pPr marL="12700" algn="just">
                        <a:lnSpc>
                          <a:spcPct val="115000"/>
                        </a:lnSpc>
                        <a:spcAft>
                          <a:spcPts val="100"/>
                        </a:spcAft>
                      </a:pPr>
                      <a:r>
                        <a:rPr lang="ru-RU" sz="1100">
                          <a:effectLst/>
                          <a:latin typeface="Times New Roman" panose="02020603050405020304" pitchFamily="18" charset="0"/>
                          <a:cs typeface="Times New Roman" panose="02020603050405020304" pitchFamily="18" charset="0"/>
                        </a:rPr>
                        <a:t>Педагогикалық тәжірибені жалпылау немесе үздік педагогикалық тәжірибелер мен әзірлемелерді енгізу немесе білім беру ұйымдарында іске асырылған әзірленген бағдарламаларды ұсыну</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5">
                  <a:txBody>
                    <a:bodyPr/>
                    <a:lstStyle/>
                    <a:p>
                      <a:pPr marL="12700" algn="just">
                        <a:lnSpc>
                          <a:spcPct val="115000"/>
                        </a:lnSpc>
                        <a:spcAft>
                          <a:spcPts val="100"/>
                        </a:spcAft>
                      </a:pPr>
                      <a:r>
                        <a:rPr lang="ru-RU" sz="1100" dirty="0" err="1">
                          <a:effectLst/>
                          <a:latin typeface="Times New Roman" panose="02020603050405020304" pitchFamily="18" charset="0"/>
                          <a:cs typeface="Times New Roman" panose="02020603050405020304" pitchFamily="18" charset="0"/>
                        </a:rPr>
                        <a:t>семинарларда</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конференцияларда</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форумдарда</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сөз</a:t>
                      </a:r>
                      <a:r>
                        <a:rPr lang="ru-RU" sz="1100" dirty="0">
                          <a:effectLst/>
                          <a:latin typeface="Times New Roman" panose="02020603050405020304" pitchFamily="18" charset="0"/>
                          <a:cs typeface="Times New Roman" panose="02020603050405020304" pitchFamily="18" charset="0"/>
                        </a:rPr>
                        <a:t> </a:t>
                      </a:r>
                      <a:r>
                        <a:rPr lang="ru-RU" sz="1100" dirty="0" err="1">
                          <a:effectLst/>
                          <a:latin typeface="Times New Roman" panose="02020603050405020304" pitchFamily="18" charset="0"/>
                          <a:cs typeface="Times New Roman" panose="02020603050405020304" pitchFamily="18" charset="0"/>
                        </a:rPr>
                        <a:t>сөйлеу</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166252">
                <a:tc vMerge="1">
                  <a:txBody>
                    <a:bodyPr/>
                    <a:lstStyle/>
                    <a:p>
                      <a:endParaRPr lang="ru-RU"/>
                    </a:p>
                  </a:txBody>
                  <a:tcPr/>
                </a:tc>
                <a:tc>
                  <a:txBody>
                    <a:bodyPr/>
                    <a:lstStyle/>
                    <a:p>
                      <a:pPr marL="12700" algn="just">
                        <a:lnSpc>
                          <a:spcPct val="115000"/>
                        </a:lnSpc>
                        <a:spcAft>
                          <a:spcPts val="100"/>
                        </a:spcAft>
                      </a:pPr>
                      <a:r>
                        <a:rPr lang="en-US" sz="1100">
                          <a:effectLst/>
                          <a:latin typeface="Times New Roman" panose="02020603050405020304" pitchFamily="18" charset="0"/>
                          <a:cs typeface="Times New Roman" panose="02020603050405020304" pitchFamily="18" charset="0"/>
                        </a:rPr>
                        <a:t>-</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en-US"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gridSpan="2">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облыс</a:t>
                      </a:r>
                      <a:r>
                        <a:rPr lang="en-US" sz="1100" dirty="0">
                          <a:effectLst/>
                          <a:latin typeface="Times New Roman" panose="02020603050405020304" pitchFamily="18" charset="0"/>
                          <a:cs typeface="Times New Roman" panose="02020603050405020304" pitchFamily="18" charset="0"/>
                        </a:rPr>
                        <a:t>/</a:t>
                      </a:r>
                      <a:r>
                        <a:rPr lang="en-US" sz="1100" dirty="0" err="1">
                          <a:effectLst/>
                          <a:latin typeface="Times New Roman" panose="02020603050405020304" pitchFamily="18" charset="0"/>
                          <a:cs typeface="Times New Roman" panose="02020603050405020304" pitchFamily="18" charset="0"/>
                        </a:rPr>
                        <a:t>қала</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деңгейінде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сілтемелер</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немесе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әдістемелік</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материалдарды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әзірлеу</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тиісті</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деңгейдегі</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оқу-әдістемелік</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кеңестің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шешімі</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білім</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басқармасы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жанынан</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ұсынылады</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pPr marL="12700" algn="just">
                        <a:lnSpc>
                          <a:spcPct val="115000"/>
                        </a:lnSpc>
                        <a:spcAft>
                          <a:spcPts val="100"/>
                        </a:spcAft>
                      </a:pP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tc>
                <a:tc>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республика</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деңгейінде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халықаралық</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сілтемелер</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немесе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Республикалық</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оқу-әдістемелік</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кеңесті</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мақұлдау</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r>
              <a:tr h="204557">
                <a:tc gridSpan="6">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білім</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беру</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ұйымдарындағы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арнаулы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педагогтер</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арнаулы</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сыныптар</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топтар</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педагогтері</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үшін</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04557">
                <a:tc rowSpan="2">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Жеке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дамыту</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бағдарламасын</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іске</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асыру</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сапасы</a:t>
                      </a:r>
                      <a:r>
                        <a:rPr lang="en-US" sz="1100" dirty="0">
                          <a:effectLst/>
                          <a:latin typeface="Times New Roman" panose="02020603050405020304" pitchFamily="18" charset="0"/>
                          <a:cs typeface="Times New Roman" panose="02020603050405020304" pitchFamily="18" charset="0"/>
                        </a:rPr>
                        <a:t> (ПМПК </a:t>
                      </a:r>
                      <a:r>
                        <a:rPr lang="en-US" sz="1100" dirty="0" err="1">
                          <a:effectLst/>
                          <a:latin typeface="Times New Roman" panose="02020603050405020304" pitchFamily="18" charset="0"/>
                          <a:cs typeface="Times New Roman" panose="02020603050405020304" pitchFamily="18" charset="0"/>
                        </a:rPr>
                        <a:t>педагогтерін</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қоспағанда</a:t>
                      </a:r>
                      <a:r>
                        <a:rPr lang="en-US"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rgbClr val="0070C0"/>
                    </a:solidFill>
                  </a:tcPr>
                </a:tc>
                <a:tc gridSpan="5">
                  <a:txBody>
                    <a:bodyPr/>
                    <a:lstStyle/>
                    <a:p>
                      <a:pPr marL="12700" algn="just">
                        <a:lnSpc>
                          <a:spcPct val="115000"/>
                        </a:lnSpc>
                        <a:spcAft>
                          <a:spcPts val="100"/>
                        </a:spcAft>
                      </a:pPr>
                      <a:r>
                        <a:rPr lang="en-US" sz="1100" dirty="0" err="1">
                          <a:effectLst/>
                          <a:latin typeface="Times New Roman" panose="02020603050405020304" pitchFamily="18" charset="0"/>
                          <a:cs typeface="Times New Roman" panose="02020603050405020304" pitchFamily="18" charset="0"/>
                        </a:rPr>
                        <a:t>Баланың</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даму</a:t>
                      </a:r>
                      <a:r>
                        <a:rPr lang="en-US" sz="1100" dirty="0">
                          <a:effectLst/>
                          <a:latin typeface="Times New Roman" panose="02020603050405020304" pitchFamily="18" charset="0"/>
                          <a:cs typeface="Times New Roman" panose="02020603050405020304" pitchFamily="18" charset="0"/>
                        </a:rPr>
                        <a:t> </a:t>
                      </a:r>
                      <a:r>
                        <a:rPr lang="en-US" sz="1100" dirty="0" err="1">
                          <a:effectLst/>
                          <a:latin typeface="Times New Roman" panose="02020603050405020304" pitchFamily="18" charset="0"/>
                          <a:cs typeface="Times New Roman" panose="02020603050405020304" pitchFamily="18" charset="0"/>
                        </a:rPr>
                        <a:t>динамикасы</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84094">
                <a:tc vMerge="1">
                  <a:txBody>
                    <a:bodyPr/>
                    <a:lstStyle/>
                    <a:p>
                      <a:endParaRPr lang="ru-RU"/>
                    </a:p>
                  </a:txBody>
                  <a:tcPr/>
                </a:tc>
                <a:tc>
                  <a:txBody>
                    <a:bodyPr/>
                    <a:lstStyle/>
                    <a:p>
                      <a:pPr marL="12700" algn="just">
                        <a:lnSpc>
                          <a:spcPct val="115000"/>
                        </a:lnSpc>
                        <a:spcAft>
                          <a:spcPts val="100"/>
                        </a:spcAft>
                      </a:pPr>
                      <a:r>
                        <a:rPr lang="en-US" sz="1100" dirty="0">
                          <a:effectLst/>
                          <a:latin typeface="Times New Roman" panose="02020603050405020304" pitchFamily="18" charset="0"/>
                          <a:cs typeface="Times New Roman" panose="02020603050405020304" pitchFamily="18" charset="0"/>
                        </a:rPr>
                        <a:t>15% (</a:t>
                      </a:r>
                      <a:r>
                        <a:rPr lang="en-US" sz="1100" dirty="0" err="1">
                          <a:effectLst/>
                          <a:latin typeface="Times New Roman" panose="02020603050405020304" pitchFamily="18" charset="0"/>
                          <a:cs typeface="Times New Roman" panose="02020603050405020304" pitchFamily="18" charset="0"/>
                        </a:rPr>
                        <a:t>балалар</a:t>
                      </a:r>
                      <a:r>
                        <a:rPr lang="en-US"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en-US" sz="1100" dirty="0">
                          <a:effectLst/>
                          <a:latin typeface="Times New Roman" panose="02020603050405020304" pitchFamily="18" charset="0"/>
                          <a:cs typeface="Times New Roman" panose="02020603050405020304" pitchFamily="18" charset="0"/>
                        </a:rPr>
                        <a:t>20% (</a:t>
                      </a:r>
                      <a:r>
                        <a:rPr lang="en-US" sz="1100" dirty="0" err="1">
                          <a:effectLst/>
                          <a:latin typeface="Times New Roman" panose="02020603050405020304" pitchFamily="18" charset="0"/>
                          <a:cs typeface="Times New Roman" panose="02020603050405020304" pitchFamily="18" charset="0"/>
                        </a:rPr>
                        <a:t>балалар</a:t>
                      </a:r>
                      <a:r>
                        <a:rPr lang="en-US"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a:txBody>
                    <a:bodyPr/>
                    <a:lstStyle/>
                    <a:p>
                      <a:pPr marL="12700" algn="just">
                        <a:lnSpc>
                          <a:spcPct val="115000"/>
                        </a:lnSpc>
                        <a:spcAft>
                          <a:spcPts val="100"/>
                        </a:spcAft>
                      </a:pPr>
                      <a:r>
                        <a:rPr lang="en-US" sz="1100" dirty="0">
                          <a:effectLst/>
                          <a:latin typeface="Times New Roman" panose="02020603050405020304" pitchFamily="18" charset="0"/>
                          <a:cs typeface="Times New Roman" panose="02020603050405020304" pitchFamily="18" charset="0"/>
                        </a:rPr>
                        <a:t>30% (</a:t>
                      </a:r>
                      <a:r>
                        <a:rPr lang="en-US" sz="1100" dirty="0" err="1">
                          <a:effectLst/>
                          <a:latin typeface="Times New Roman" panose="02020603050405020304" pitchFamily="18" charset="0"/>
                          <a:cs typeface="Times New Roman" panose="02020603050405020304" pitchFamily="18" charset="0"/>
                        </a:rPr>
                        <a:t>балалар</a:t>
                      </a:r>
                      <a:r>
                        <a:rPr lang="en-US"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gridSpan="2">
                  <a:txBody>
                    <a:bodyPr/>
                    <a:lstStyle/>
                    <a:p>
                      <a:pPr marL="12700" algn="just">
                        <a:lnSpc>
                          <a:spcPct val="115000"/>
                        </a:lnSpc>
                        <a:spcAft>
                          <a:spcPts val="100"/>
                        </a:spcAft>
                      </a:pPr>
                      <a:r>
                        <a:rPr lang="en-US" sz="1100" dirty="0">
                          <a:effectLst/>
                          <a:latin typeface="Times New Roman" panose="02020603050405020304" pitchFamily="18" charset="0"/>
                          <a:cs typeface="Times New Roman" panose="02020603050405020304" pitchFamily="18" charset="0"/>
                        </a:rPr>
                        <a:t>40% (</a:t>
                      </a:r>
                      <a:r>
                        <a:rPr lang="en-US" sz="1100" dirty="0" err="1">
                          <a:effectLst/>
                          <a:latin typeface="Times New Roman" panose="02020603050405020304" pitchFamily="18" charset="0"/>
                          <a:cs typeface="Times New Roman" panose="02020603050405020304" pitchFamily="18" charset="0"/>
                        </a:rPr>
                        <a:t>балалар</a:t>
                      </a:r>
                      <a:r>
                        <a:rPr lang="en-US" sz="1100" dirty="0">
                          <a:effectLst/>
                          <a:latin typeface="Times New Roman" panose="02020603050405020304" pitchFamily="18" charset="0"/>
                          <a:cs typeface="Times New Roman" panose="02020603050405020304" pitchFamily="18" charset="0"/>
                        </a:rPr>
                        <a:t>)</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0" marR="6850" marT="6850" marB="6850" anchor="ctr">
                    <a:solidFill>
                      <a:schemeClr val="accent5">
                        <a:lumMod val="20000"/>
                        <a:lumOff val="80000"/>
                      </a:schemeClr>
                    </a:solidFill>
                  </a:tcPr>
                </a:tc>
                <a:tc hMerge="1">
                  <a:txBody>
                    <a:bodyPr/>
                    <a:lstStyle/>
                    <a:p>
                      <a:endParaRPr lang="ru-RU"/>
                    </a:p>
                  </a:txBody>
                  <a:tcPr/>
                </a:tc>
              </a:tr>
            </a:tbl>
          </a:graphicData>
        </a:graphic>
      </p:graphicFrame>
      <p:sp>
        <p:nvSpPr>
          <p:cNvPr id="4" name="Прямоугольник 3"/>
          <p:cNvSpPr/>
          <p:nvPr/>
        </p:nvSpPr>
        <p:spPr>
          <a:xfrm>
            <a:off x="88487" y="6528074"/>
            <a:ext cx="11680725" cy="307777"/>
          </a:xfrm>
          <a:prstGeom prst="rect">
            <a:avLst/>
          </a:prstGeom>
        </p:spPr>
        <p:txBody>
          <a:bodyPr wrap="square">
            <a:spAutoFit/>
          </a:bodyPr>
          <a:lstStyle/>
          <a:p>
            <a:pPr algn="ctr"/>
            <a:r>
              <a:rPr lang="en-US" dirty="0" err="1">
                <a:latin typeface="Times New Roman" panose="02020603050405020304" pitchFamily="18" charset="0"/>
                <a:ea typeface="Times New Roman" panose="02020603050405020304" pitchFamily="18" charset="0"/>
              </a:rPr>
              <a:t>Осы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Қағидаларға</a:t>
            </a:r>
            <a:r>
              <a:rPr lang="en-US"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31 </a:t>
            </a:r>
            <a:r>
              <a:rPr lang="en-US" b="1" dirty="0" err="1">
                <a:latin typeface="Times New Roman" panose="02020603050405020304" pitchFamily="18" charset="0"/>
                <a:ea typeface="Times New Roman" panose="02020603050405020304" pitchFamily="18" charset="0"/>
              </a:rPr>
              <a:t>қосымшаға</a:t>
            </a:r>
            <a:r>
              <a:rPr lang="en-US" b="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сәйкес</a:t>
            </a:r>
            <a:r>
              <a:rPr lang="en-US"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педагогикалық</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кеңес</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отырысының</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хаттамасынан</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үзінді</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көшірменің</a:t>
            </a:r>
            <a:r>
              <a:rPr lang="en-US" b="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болуы</a:t>
            </a:r>
            <a:endParaRPr lang="ru-RU" dirty="0"/>
          </a:p>
        </p:txBody>
      </p:sp>
    </p:spTree>
    <p:extLst>
      <p:ext uri="{BB962C8B-B14F-4D97-AF65-F5344CB8AC3E}">
        <p14:creationId xmlns="" xmlns:p14="http://schemas.microsoft.com/office/powerpoint/2010/main" val="321954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srcRect l="25565" t="13477" r="43387" b="8100"/>
          <a:stretch/>
        </p:blipFill>
        <p:spPr>
          <a:xfrm>
            <a:off x="373625" y="884902"/>
            <a:ext cx="3785419" cy="5378245"/>
          </a:xfrm>
          <a:prstGeom prst="rect">
            <a:avLst/>
          </a:prstGeom>
          <a:ln>
            <a:solidFill>
              <a:schemeClr val="tx1">
                <a:lumMod val="50000"/>
                <a:lumOff val="50000"/>
              </a:schemeClr>
            </a:solidFill>
          </a:ln>
        </p:spPr>
      </p:pic>
      <p:sp>
        <p:nvSpPr>
          <p:cNvPr id="2" name="Google Shape;91;g13b8e31ac22_0_6"/>
          <p:cNvSpPr txBox="1"/>
          <p:nvPr/>
        </p:nvSpPr>
        <p:spPr>
          <a:xfrm>
            <a:off x="662648" y="319900"/>
            <a:ext cx="9730049" cy="388500"/>
          </a:xfrm>
          <a:prstGeom prst="rect">
            <a:avLst/>
          </a:prstGeom>
          <a:noFill/>
          <a:ln>
            <a:noFill/>
          </a:ln>
        </p:spPr>
        <p:txBody>
          <a:bodyPr spcFirstLastPara="1" wrap="square" lIns="91425" tIns="45700" rIns="91425" bIns="45700" anchor="ctr" anchorCtr="0">
            <a:noAutofit/>
          </a:bodyPr>
          <a:lstStyle/>
          <a:p>
            <a:pPr lvl="0" algn="ctr">
              <a:lnSpc>
                <a:spcPct val="90000"/>
              </a:lnSpc>
              <a:buClr>
                <a:srgbClr val="EB5A56"/>
              </a:buClr>
              <a:buSzPts val="2800"/>
            </a:pPr>
            <a:r>
              <a:rPr lang="ru-RU" sz="2200" b="1" dirty="0" smtClean="0"/>
              <a:t>АТТЕСТАТТАУҒА ҚАТЫСУҒА БЕРІЛЕТІН ӨТІНІШ НЫСАНДАРЫ</a:t>
            </a:r>
            <a:endParaRPr lang="ru-RU" sz="2200" b="1" dirty="0"/>
          </a:p>
        </p:txBody>
      </p:sp>
      <p:pic>
        <p:nvPicPr>
          <p:cNvPr id="4" name="Рисунок 3"/>
          <p:cNvPicPr>
            <a:picLocks noChangeAspect="1"/>
          </p:cNvPicPr>
          <p:nvPr/>
        </p:nvPicPr>
        <p:blipFill rotWithShape="1">
          <a:blip r:embed="rId3"/>
          <a:srcRect l="58629" t="19212" r="10564" b="10537"/>
          <a:stretch/>
        </p:blipFill>
        <p:spPr>
          <a:xfrm>
            <a:off x="4036763" y="1101213"/>
            <a:ext cx="4024202" cy="5161934"/>
          </a:xfrm>
          <a:prstGeom prst="rect">
            <a:avLst/>
          </a:prstGeom>
          <a:ln>
            <a:solidFill>
              <a:schemeClr val="tx1">
                <a:lumMod val="50000"/>
                <a:lumOff val="50000"/>
              </a:schemeClr>
            </a:solidFill>
          </a:ln>
        </p:spPr>
      </p:pic>
      <p:pic>
        <p:nvPicPr>
          <p:cNvPr id="5" name="Рисунок 4"/>
          <p:cNvPicPr>
            <a:picLocks noChangeAspect="1"/>
          </p:cNvPicPr>
          <p:nvPr/>
        </p:nvPicPr>
        <p:blipFill rotWithShape="1">
          <a:blip r:embed="rId4"/>
          <a:srcRect l="26129" t="12187" r="43226" b="11970"/>
          <a:stretch/>
        </p:blipFill>
        <p:spPr>
          <a:xfrm>
            <a:off x="7990019" y="885379"/>
            <a:ext cx="3863390" cy="5378245"/>
          </a:xfrm>
          <a:prstGeom prst="rect">
            <a:avLst/>
          </a:prstGeom>
          <a:ln>
            <a:solidFill>
              <a:schemeClr val="tx1">
                <a:lumMod val="50000"/>
                <a:lumOff val="50000"/>
              </a:schemeClr>
            </a:solidFill>
          </a:ln>
        </p:spPr>
      </p:pic>
      <p:pic>
        <p:nvPicPr>
          <p:cNvPr id="6" name="Рисунок 5"/>
          <p:cNvPicPr>
            <a:picLocks noChangeAspect="1"/>
          </p:cNvPicPr>
          <p:nvPr/>
        </p:nvPicPr>
        <p:blipFill>
          <a:blip r:embed="rId5"/>
          <a:stretch>
            <a:fillRect/>
          </a:stretch>
        </p:blipFill>
        <p:spPr>
          <a:xfrm>
            <a:off x="11208190" y="19389"/>
            <a:ext cx="978515" cy="861599"/>
          </a:xfrm>
          <a:prstGeom prst="rect">
            <a:avLst/>
          </a:prstGeom>
        </p:spPr>
      </p:pic>
    </p:spTree>
    <p:extLst>
      <p:ext uri="{BB962C8B-B14F-4D97-AF65-F5344CB8AC3E}">
        <p14:creationId xmlns="" xmlns:p14="http://schemas.microsoft.com/office/powerpoint/2010/main" val="25094058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91;g13b8e31ac22_0_6"/>
          <p:cNvSpPr txBox="1"/>
          <p:nvPr/>
        </p:nvSpPr>
        <p:spPr>
          <a:xfrm>
            <a:off x="790467" y="241241"/>
            <a:ext cx="7681251" cy="388500"/>
          </a:xfrm>
          <a:prstGeom prst="rect">
            <a:avLst/>
          </a:prstGeom>
          <a:noFill/>
          <a:ln>
            <a:noFill/>
          </a:ln>
        </p:spPr>
        <p:txBody>
          <a:bodyPr spcFirstLastPara="1" wrap="square" lIns="91425" tIns="45700" rIns="91425" bIns="45700" anchor="ctr" anchorCtr="0">
            <a:noAutofit/>
          </a:bodyPr>
          <a:lstStyle/>
          <a:p>
            <a:pPr lvl="0">
              <a:lnSpc>
                <a:spcPct val="90000"/>
              </a:lnSpc>
              <a:buClr>
                <a:srgbClr val="EB5A56"/>
              </a:buClr>
              <a:buSzPts val="2800"/>
            </a:pPr>
            <a:r>
              <a:rPr lang="en-US" sz="2400" b="1" dirty="0" smtClean="0"/>
              <a:t>ПОРТФОЛИО</a:t>
            </a:r>
            <a:r>
              <a:rPr lang="kk-KZ" sz="2400" b="1" dirty="0" smtClean="0"/>
              <a:t>НЫ</a:t>
            </a:r>
            <a:r>
              <a:rPr lang="en-US" sz="2400" b="1" dirty="0" smtClean="0"/>
              <a:t> БАҒАЛАУ ӨЛШЕМШАРТТАРЫ</a:t>
            </a:r>
            <a:endParaRPr lang="ru-RU" sz="2200" b="1" dirty="0"/>
          </a:p>
        </p:txBody>
      </p:sp>
      <p:pic>
        <p:nvPicPr>
          <p:cNvPr id="3" name="Рисунок 2"/>
          <p:cNvPicPr>
            <a:picLocks noChangeAspect="1"/>
          </p:cNvPicPr>
          <p:nvPr/>
        </p:nvPicPr>
        <p:blipFill rotWithShape="1">
          <a:blip r:embed="rId2"/>
          <a:srcRect l="26290" t="9032" r="43491" b="15114"/>
          <a:stretch/>
        </p:blipFill>
        <p:spPr>
          <a:xfrm>
            <a:off x="462115" y="640050"/>
            <a:ext cx="4591666" cy="6124544"/>
          </a:xfrm>
          <a:prstGeom prst="rect">
            <a:avLst/>
          </a:prstGeom>
        </p:spPr>
      </p:pic>
      <p:pic>
        <p:nvPicPr>
          <p:cNvPr id="4" name="Рисунок 3"/>
          <p:cNvPicPr>
            <a:picLocks noChangeAspect="1"/>
          </p:cNvPicPr>
          <p:nvPr/>
        </p:nvPicPr>
        <p:blipFill rotWithShape="1">
          <a:blip r:embed="rId2"/>
          <a:srcRect l="59032" t="8602" r="10564" b="18710"/>
          <a:stretch/>
        </p:blipFill>
        <p:spPr>
          <a:xfrm>
            <a:off x="5958349" y="798446"/>
            <a:ext cx="4611328" cy="5976658"/>
          </a:xfrm>
          <a:prstGeom prst="rect">
            <a:avLst/>
          </a:prstGeom>
        </p:spPr>
      </p:pic>
      <p:pic>
        <p:nvPicPr>
          <p:cNvPr id="5" name="Рисунок 4"/>
          <p:cNvPicPr>
            <a:picLocks noChangeAspect="1"/>
          </p:cNvPicPr>
          <p:nvPr/>
        </p:nvPicPr>
        <p:blipFill>
          <a:blip r:embed="rId3"/>
          <a:stretch>
            <a:fillRect/>
          </a:stretch>
        </p:blipFill>
        <p:spPr>
          <a:xfrm>
            <a:off x="11208190" y="91813"/>
            <a:ext cx="978515" cy="861599"/>
          </a:xfrm>
          <a:prstGeom prst="rect">
            <a:avLst/>
          </a:prstGeom>
        </p:spPr>
      </p:pic>
    </p:spTree>
    <p:extLst>
      <p:ext uri="{BB962C8B-B14F-4D97-AF65-F5344CB8AC3E}">
        <p14:creationId xmlns="" xmlns:p14="http://schemas.microsoft.com/office/powerpoint/2010/main" val="12289722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27003" t="9473" r="44505" b="13268"/>
          <a:stretch/>
        </p:blipFill>
        <p:spPr>
          <a:xfrm>
            <a:off x="737419" y="614235"/>
            <a:ext cx="4316362" cy="6246501"/>
          </a:xfrm>
          <a:prstGeom prst="rect">
            <a:avLst/>
          </a:prstGeom>
        </p:spPr>
      </p:pic>
      <p:pic>
        <p:nvPicPr>
          <p:cNvPr id="3" name="Рисунок 2"/>
          <p:cNvPicPr>
            <a:picLocks noChangeAspect="1"/>
          </p:cNvPicPr>
          <p:nvPr/>
        </p:nvPicPr>
        <p:blipFill rotWithShape="1">
          <a:blip r:embed="rId2"/>
          <a:srcRect l="59516" t="9893" r="12097" b="14264"/>
          <a:stretch/>
        </p:blipFill>
        <p:spPr>
          <a:xfrm>
            <a:off x="6666269" y="144479"/>
            <a:ext cx="4630995" cy="6716257"/>
          </a:xfrm>
          <a:prstGeom prst="rect">
            <a:avLst/>
          </a:prstGeom>
        </p:spPr>
      </p:pic>
      <p:sp>
        <p:nvSpPr>
          <p:cNvPr id="4" name="Google Shape;91;g13b8e31ac22_0_6"/>
          <p:cNvSpPr txBox="1"/>
          <p:nvPr/>
        </p:nvSpPr>
        <p:spPr>
          <a:xfrm>
            <a:off x="675348" y="270738"/>
            <a:ext cx="5695955" cy="289701"/>
          </a:xfrm>
          <a:prstGeom prst="rect">
            <a:avLst/>
          </a:prstGeom>
          <a:noFill/>
          <a:ln>
            <a:noFill/>
          </a:ln>
        </p:spPr>
        <p:txBody>
          <a:bodyPr spcFirstLastPara="1" wrap="square" lIns="91425" tIns="45700" rIns="91425" bIns="45700" anchor="ctr" anchorCtr="0">
            <a:noAutofit/>
          </a:bodyPr>
          <a:lstStyle/>
          <a:p>
            <a:r>
              <a:rPr lang="en-US" sz="2400" b="1" dirty="0" smtClean="0"/>
              <a:t>САБАҚТАРДЫ БАҚЫЛАУ ПАРАҒЫ</a:t>
            </a:r>
            <a:endParaRPr lang="ru-RU" sz="2400" dirty="0"/>
          </a:p>
        </p:txBody>
      </p:sp>
      <p:pic>
        <p:nvPicPr>
          <p:cNvPr id="5" name="Рисунок 4"/>
          <p:cNvPicPr>
            <a:picLocks noChangeAspect="1"/>
          </p:cNvPicPr>
          <p:nvPr/>
        </p:nvPicPr>
        <p:blipFill>
          <a:blip r:embed="rId3"/>
          <a:stretch>
            <a:fillRect/>
          </a:stretch>
        </p:blipFill>
        <p:spPr>
          <a:xfrm>
            <a:off x="11208190" y="91813"/>
            <a:ext cx="978515" cy="861599"/>
          </a:xfrm>
          <a:prstGeom prst="rect">
            <a:avLst/>
          </a:prstGeom>
        </p:spPr>
      </p:pic>
    </p:spTree>
    <p:extLst>
      <p:ext uri="{BB962C8B-B14F-4D97-AF65-F5344CB8AC3E}">
        <p14:creationId xmlns="" xmlns:p14="http://schemas.microsoft.com/office/powerpoint/2010/main" val="12640168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511</TotalTime>
  <Words>5806</Words>
  <Application>Microsoft Office PowerPoint</Application>
  <PresentationFormat>Произвольный</PresentationFormat>
  <Paragraphs>425</Paragraphs>
  <Slides>28</Slides>
  <Notes>5</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Office Theme</vt:lpstr>
      <vt:lpstr> «Педагогтерді аттестаттаудан өткізу ережелері мен шарттары»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«ВЕБИНАРДЫҢ ТАҚЫРЫБЫ»  автордың‎ ТАӘ (аты-жөні) қызметі, категориясы</dc:title>
  <dc:creator>BilimBox</dc:creator>
  <cp:lastModifiedBy>48</cp:lastModifiedBy>
  <cp:revision>30</cp:revision>
  <dcterms:created xsi:type="dcterms:W3CDTF">2021-10-11T03:46:40Z</dcterms:created>
  <dcterms:modified xsi:type="dcterms:W3CDTF">2023-03-14T12:11:08Z</dcterms:modified>
</cp:coreProperties>
</file>