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9" r:id="rId4"/>
    <p:sldId id="261" r:id="rId5"/>
  </p:sldIdLst>
  <p:sldSz cx="10404475" cy="73152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1476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0336" y="1197187"/>
            <a:ext cx="8843804" cy="2546773"/>
          </a:xfrm>
        </p:spPr>
        <p:txBody>
          <a:bodyPr anchor="b"/>
          <a:lstStyle>
            <a:lvl1pPr algn="ctr">
              <a:defRPr sz="6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00560" y="3842174"/>
            <a:ext cx="7803356" cy="1766146"/>
          </a:xfrm>
        </p:spPr>
        <p:txBody>
          <a:bodyPr/>
          <a:lstStyle>
            <a:lvl1pPr marL="0" indent="0" algn="ctr">
              <a:buNone/>
              <a:defRPr sz="2560"/>
            </a:lvl1pPr>
            <a:lvl2pPr marL="487695" indent="0" algn="ctr">
              <a:buNone/>
              <a:defRPr sz="2133"/>
            </a:lvl2pPr>
            <a:lvl3pPr marL="975390" indent="0" algn="ctr">
              <a:buNone/>
              <a:defRPr sz="1920"/>
            </a:lvl3pPr>
            <a:lvl4pPr marL="1463086" indent="0" algn="ctr">
              <a:buNone/>
              <a:defRPr sz="1707"/>
            </a:lvl4pPr>
            <a:lvl5pPr marL="1950781" indent="0" algn="ctr">
              <a:buNone/>
              <a:defRPr sz="1707"/>
            </a:lvl5pPr>
            <a:lvl6pPr marL="2438476" indent="0" algn="ctr">
              <a:buNone/>
              <a:defRPr sz="1707"/>
            </a:lvl6pPr>
            <a:lvl7pPr marL="2926171" indent="0" algn="ctr">
              <a:buNone/>
              <a:defRPr sz="1707"/>
            </a:lvl7pPr>
            <a:lvl8pPr marL="3413867" indent="0" algn="ctr">
              <a:buNone/>
              <a:defRPr sz="1707"/>
            </a:lvl8pPr>
            <a:lvl9pPr marL="3901562" indent="0" algn="ctr">
              <a:buNone/>
              <a:defRPr sz="1707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4AE6D-48AC-43F7-8236-4333A3A5BC6B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7050-8CB1-4DF0-8C1B-124AC864E0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9144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4AE6D-48AC-43F7-8236-4333A3A5BC6B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7050-8CB1-4DF0-8C1B-124AC864E0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9148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889" y="1823722"/>
            <a:ext cx="8973860" cy="3042919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9889" y="4895429"/>
            <a:ext cx="8973860" cy="1600199"/>
          </a:xfrm>
        </p:spPr>
        <p:txBody>
          <a:bodyPr/>
          <a:lstStyle>
            <a:lvl1pPr marL="0" indent="0">
              <a:buNone/>
              <a:defRPr sz="2560">
                <a:solidFill>
                  <a:schemeClr val="tx1"/>
                </a:solidFill>
              </a:defRPr>
            </a:lvl1pPr>
            <a:lvl2pPr marL="48769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2pPr>
            <a:lvl3pPr marL="97539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463086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4pPr>
            <a:lvl5pPr marL="1950781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5pPr>
            <a:lvl6pPr marL="2438476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6pPr>
            <a:lvl7pPr marL="2926171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7pPr>
            <a:lvl8pPr marL="3413867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8pPr>
            <a:lvl9pPr marL="3901562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4AE6D-48AC-43F7-8236-4333A3A5BC6B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7050-8CB1-4DF0-8C1B-124AC864E0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538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5308" y="1947333"/>
            <a:ext cx="4421902" cy="46414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67265" y="1947333"/>
            <a:ext cx="4421902" cy="46414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4AE6D-48AC-43F7-8236-4333A3A5BC6B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7050-8CB1-4DF0-8C1B-124AC864E0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0375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663" y="389468"/>
            <a:ext cx="8973860" cy="141393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664" y="1793241"/>
            <a:ext cx="4401580" cy="878839"/>
          </a:xfrm>
        </p:spPr>
        <p:txBody>
          <a:bodyPr anchor="b"/>
          <a:lstStyle>
            <a:lvl1pPr marL="0" indent="0">
              <a:buNone/>
              <a:defRPr sz="2560" b="1"/>
            </a:lvl1pPr>
            <a:lvl2pPr marL="487695" indent="0">
              <a:buNone/>
              <a:defRPr sz="2133" b="1"/>
            </a:lvl2pPr>
            <a:lvl3pPr marL="975390" indent="0">
              <a:buNone/>
              <a:defRPr sz="1920" b="1"/>
            </a:lvl3pPr>
            <a:lvl4pPr marL="1463086" indent="0">
              <a:buNone/>
              <a:defRPr sz="1707" b="1"/>
            </a:lvl4pPr>
            <a:lvl5pPr marL="1950781" indent="0">
              <a:buNone/>
              <a:defRPr sz="1707" b="1"/>
            </a:lvl5pPr>
            <a:lvl6pPr marL="2438476" indent="0">
              <a:buNone/>
              <a:defRPr sz="1707" b="1"/>
            </a:lvl6pPr>
            <a:lvl7pPr marL="2926171" indent="0">
              <a:buNone/>
              <a:defRPr sz="1707" b="1"/>
            </a:lvl7pPr>
            <a:lvl8pPr marL="3413867" indent="0">
              <a:buNone/>
              <a:defRPr sz="1707" b="1"/>
            </a:lvl8pPr>
            <a:lvl9pPr marL="3901562" indent="0">
              <a:buNone/>
              <a:defRPr sz="1707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6664" y="2672080"/>
            <a:ext cx="4401580" cy="39302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67266" y="1793241"/>
            <a:ext cx="4423257" cy="878839"/>
          </a:xfrm>
        </p:spPr>
        <p:txBody>
          <a:bodyPr anchor="b"/>
          <a:lstStyle>
            <a:lvl1pPr marL="0" indent="0">
              <a:buNone/>
              <a:defRPr sz="2560" b="1"/>
            </a:lvl1pPr>
            <a:lvl2pPr marL="487695" indent="0">
              <a:buNone/>
              <a:defRPr sz="2133" b="1"/>
            </a:lvl2pPr>
            <a:lvl3pPr marL="975390" indent="0">
              <a:buNone/>
              <a:defRPr sz="1920" b="1"/>
            </a:lvl3pPr>
            <a:lvl4pPr marL="1463086" indent="0">
              <a:buNone/>
              <a:defRPr sz="1707" b="1"/>
            </a:lvl4pPr>
            <a:lvl5pPr marL="1950781" indent="0">
              <a:buNone/>
              <a:defRPr sz="1707" b="1"/>
            </a:lvl5pPr>
            <a:lvl6pPr marL="2438476" indent="0">
              <a:buNone/>
              <a:defRPr sz="1707" b="1"/>
            </a:lvl6pPr>
            <a:lvl7pPr marL="2926171" indent="0">
              <a:buNone/>
              <a:defRPr sz="1707" b="1"/>
            </a:lvl7pPr>
            <a:lvl8pPr marL="3413867" indent="0">
              <a:buNone/>
              <a:defRPr sz="1707" b="1"/>
            </a:lvl8pPr>
            <a:lvl9pPr marL="3901562" indent="0">
              <a:buNone/>
              <a:defRPr sz="1707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67266" y="2672080"/>
            <a:ext cx="4423257" cy="39302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4AE6D-48AC-43F7-8236-4333A3A5BC6B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7050-8CB1-4DF0-8C1B-124AC864E0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803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4AE6D-48AC-43F7-8236-4333A3A5BC6B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7050-8CB1-4DF0-8C1B-124AC864E0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180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4AE6D-48AC-43F7-8236-4333A3A5BC6B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7050-8CB1-4DF0-8C1B-124AC864E0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959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663" y="487680"/>
            <a:ext cx="3355714" cy="1706880"/>
          </a:xfrm>
        </p:spPr>
        <p:txBody>
          <a:bodyPr anchor="b"/>
          <a:lstStyle>
            <a:lvl1pPr>
              <a:defRPr sz="3413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3257" y="1053255"/>
            <a:ext cx="5267265" cy="5198533"/>
          </a:xfrm>
        </p:spPr>
        <p:txBody>
          <a:bodyPr/>
          <a:lstStyle>
            <a:lvl1pPr>
              <a:defRPr sz="3413"/>
            </a:lvl1pPr>
            <a:lvl2pPr>
              <a:defRPr sz="2987"/>
            </a:lvl2pPr>
            <a:lvl3pPr>
              <a:defRPr sz="256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663" y="2194560"/>
            <a:ext cx="3355714" cy="4065694"/>
          </a:xfrm>
        </p:spPr>
        <p:txBody>
          <a:bodyPr/>
          <a:lstStyle>
            <a:lvl1pPr marL="0" indent="0">
              <a:buNone/>
              <a:defRPr sz="1707"/>
            </a:lvl1pPr>
            <a:lvl2pPr marL="487695" indent="0">
              <a:buNone/>
              <a:defRPr sz="1493"/>
            </a:lvl2pPr>
            <a:lvl3pPr marL="975390" indent="0">
              <a:buNone/>
              <a:defRPr sz="1280"/>
            </a:lvl3pPr>
            <a:lvl4pPr marL="1463086" indent="0">
              <a:buNone/>
              <a:defRPr sz="1067"/>
            </a:lvl4pPr>
            <a:lvl5pPr marL="1950781" indent="0">
              <a:buNone/>
              <a:defRPr sz="1067"/>
            </a:lvl5pPr>
            <a:lvl6pPr marL="2438476" indent="0">
              <a:buNone/>
              <a:defRPr sz="1067"/>
            </a:lvl6pPr>
            <a:lvl7pPr marL="2926171" indent="0">
              <a:buNone/>
              <a:defRPr sz="1067"/>
            </a:lvl7pPr>
            <a:lvl8pPr marL="3413867" indent="0">
              <a:buNone/>
              <a:defRPr sz="1067"/>
            </a:lvl8pPr>
            <a:lvl9pPr marL="3901562" indent="0">
              <a:buNone/>
              <a:defRPr sz="106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4AE6D-48AC-43F7-8236-4333A3A5BC6B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7050-8CB1-4DF0-8C1B-124AC864E0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194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663" y="487680"/>
            <a:ext cx="3355714" cy="1706880"/>
          </a:xfrm>
        </p:spPr>
        <p:txBody>
          <a:bodyPr anchor="b"/>
          <a:lstStyle>
            <a:lvl1pPr>
              <a:defRPr sz="3413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23257" y="1053255"/>
            <a:ext cx="5267265" cy="5198533"/>
          </a:xfrm>
        </p:spPr>
        <p:txBody>
          <a:bodyPr anchor="t"/>
          <a:lstStyle>
            <a:lvl1pPr marL="0" indent="0">
              <a:buNone/>
              <a:defRPr sz="3413"/>
            </a:lvl1pPr>
            <a:lvl2pPr marL="487695" indent="0">
              <a:buNone/>
              <a:defRPr sz="2987"/>
            </a:lvl2pPr>
            <a:lvl3pPr marL="975390" indent="0">
              <a:buNone/>
              <a:defRPr sz="2560"/>
            </a:lvl3pPr>
            <a:lvl4pPr marL="1463086" indent="0">
              <a:buNone/>
              <a:defRPr sz="2133"/>
            </a:lvl4pPr>
            <a:lvl5pPr marL="1950781" indent="0">
              <a:buNone/>
              <a:defRPr sz="2133"/>
            </a:lvl5pPr>
            <a:lvl6pPr marL="2438476" indent="0">
              <a:buNone/>
              <a:defRPr sz="2133"/>
            </a:lvl6pPr>
            <a:lvl7pPr marL="2926171" indent="0">
              <a:buNone/>
              <a:defRPr sz="2133"/>
            </a:lvl7pPr>
            <a:lvl8pPr marL="3413867" indent="0">
              <a:buNone/>
              <a:defRPr sz="2133"/>
            </a:lvl8pPr>
            <a:lvl9pPr marL="3901562" indent="0">
              <a:buNone/>
              <a:defRPr sz="2133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663" y="2194560"/>
            <a:ext cx="3355714" cy="4065694"/>
          </a:xfrm>
        </p:spPr>
        <p:txBody>
          <a:bodyPr/>
          <a:lstStyle>
            <a:lvl1pPr marL="0" indent="0">
              <a:buNone/>
              <a:defRPr sz="1707"/>
            </a:lvl1pPr>
            <a:lvl2pPr marL="487695" indent="0">
              <a:buNone/>
              <a:defRPr sz="1493"/>
            </a:lvl2pPr>
            <a:lvl3pPr marL="975390" indent="0">
              <a:buNone/>
              <a:defRPr sz="1280"/>
            </a:lvl3pPr>
            <a:lvl4pPr marL="1463086" indent="0">
              <a:buNone/>
              <a:defRPr sz="1067"/>
            </a:lvl4pPr>
            <a:lvl5pPr marL="1950781" indent="0">
              <a:buNone/>
              <a:defRPr sz="1067"/>
            </a:lvl5pPr>
            <a:lvl6pPr marL="2438476" indent="0">
              <a:buNone/>
              <a:defRPr sz="1067"/>
            </a:lvl6pPr>
            <a:lvl7pPr marL="2926171" indent="0">
              <a:buNone/>
              <a:defRPr sz="1067"/>
            </a:lvl7pPr>
            <a:lvl8pPr marL="3413867" indent="0">
              <a:buNone/>
              <a:defRPr sz="1067"/>
            </a:lvl8pPr>
            <a:lvl9pPr marL="3901562" indent="0">
              <a:buNone/>
              <a:defRPr sz="106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4AE6D-48AC-43F7-8236-4333A3A5BC6B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7050-8CB1-4DF0-8C1B-124AC864E0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9572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4AE6D-48AC-43F7-8236-4333A3A5BC6B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7050-8CB1-4DF0-8C1B-124AC864E0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9991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45703" y="389467"/>
            <a:ext cx="2243465" cy="619929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5308" y="389467"/>
            <a:ext cx="6600339" cy="619929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4AE6D-48AC-43F7-8236-4333A3A5BC6B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7050-8CB1-4DF0-8C1B-124AC864E0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163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5308" y="389468"/>
            <a:ext cx="8973860" cy="1413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5308" y="1947333"/>
            <a:ext cx="8973860" cy="4641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5308" y="6780108"/>
            <a:ext cx="2341007" cy="3894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A4AE6D-48AC-43F7-8236-4333A3A5BC6B}" type="datetimeFigureOut">
              <a:rPr lang="ru-RU" smtClean="0"/>
              <a:t>13.03.2023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46483" y="6780108"/>
            <a:ext cx="3511510" cy="3894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48160" y="6780108"/>
            <a:ext cx="2341007" cy="3894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27050-8CB1-4DF0-8C1B-124AC864E0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185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75390" rtl="0" eaLnBrk="1" latinLnBrk="0" hangingPunct="1">
        <a:lnSpc>
          <a:spcPct val="90000"/>
        </a:lnSpc>
        <a:spcBef>
          <a:spcPct val="0"/>
        </a:spcBef>
        <a:buNone/>
        <a:defRPr sz="469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848" indent="-243848" algn="l" defTabSz="975390" rtl="0" eaLnBrk="1" latinLnBrk="0" hangingPunct="1">
        <a:lnSpc>
          <a:spcPct val="90000"/>
        </a:lnSpc>
        <a:spcBef>
          <a:spcPts val="1067"/>
        </a:spcBef>
        <a:buFont typeface="Arial" panose="020B0604020202020204" pitchFamily="34" charset="0"/>
        <a:buChar char="•"/>
        <a:defRPr sz="2987" kern="1200">
          <a:solidFill>
            <a:schemeClr val="tx1"/>
          </a:solidFill>
          <a:latin typeface="+mn-lt"/>
          <a:ea typeface="+mn-ea"/>
          <a:cs typeface="+mn-cs"/>
        </a:defRPr>
      </a:lvl1pPr>
      <a:lvl2pPr marL="731543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8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3pPr>
      <a:lvl4pPr marL="1706933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4pPr>
      <a:lvl5pPr marL="2194629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5pPr>
      <a:lvl6pPr marL="2682324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6pPr>
      <a:lvl7pPr marL="3170019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7pPr>
      <a:lvl8pPr marL="3657714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8pPr>
      <a:lvl9pPr marL="4145410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1pPr>
      <a:lvl2pPr marL="487695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2pPr>
      <a:lvl3pPr marL="975390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3pPr>
      <a:lvl4pPr marL="1463086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4pPr>
      <a:lvl5pPr marL="1950781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5pPr>
      <a:lvl6pPr marL="2438476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6pPr>
      <a:lvl7pPr marL="2926171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7pPr>
      <a:lvl8pPr marL="3413867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8pPr>
      <a:lvl9pPr marL="3901562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Строгая рамка для текста на прозрачном фоне - фото и картинки  abrakadabra.fu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6366" cy="736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1752" y="371289"/>
            <a:ext cx="9767281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Бейінді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оқыту</a:t>
            </a:r>
            <a:endParaRPr lang="ru-RU" sz="16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ru-RU" sz="16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1400" b="1" dirty="0"/>
              <a:t>       </a:t>
            </a:r>
            <a:r>
              <a:rPr lang="ru-RU" sz="1400" b="1" dirty="0" err="1"/>
              <a:t>Бейінді</a:t>
            </a:r>
            <a:r>
              <a:rPr lang="ru-RU" sz="1400" b="1" dirty="0"/>
              <a:t> </a:t>
            </a:r>
            <a:r>
              <a:rPr lang="ru-RU" sz="1400" b="1" dirty="0" err="1"/>
              <a:t>оқыту</a:t>
            </a:r>
            <a:r>
              <a:rPr lang="ru-RU" sz="1400" b="1" dirty="0"/>
              <a:t> – </a:t>
            </a:r>
            <a:r>
              <a:rPr lang="ru-RU" sz="1400" dirty="0" err="1"/>
              <a:t>оқушылардың</a:t>
            </a:r>
            <a:r>
              <a:rPr lang="ru-RU" sz="1400" dirty="0"/>
              <a:t> </a:t>
            </a:r>
            <a:r>
              <a:rPr lang="ru-RU" sz="1400" dirty="0" err="1"/>
              <a:t>қызығушылығы</a:t>
            </a:r>
            <a:r>
              <a:rPr lang="ru-RU" sz="1400" dirty="0"/>
              <a:t>, </a:t>
            </a:r>
            <a:r>
              <a:rPr lang="ru-RU" sz="1400" dirty="0" err="1"/>
              <a:t>бейімділігі</a:t>
            </a:r>
            <a:r>
              <a:rPr lang="ru-RU" sz="1400" dirty="0"/>
              <a:t> мен </a:t>
            </a:r>
            <a:r>
              <a:rPr lang="ru-RU" sz="1400" dirty="0" err="1"/>
              <a:t>қабілеттері</a:t>
            </a:r>
            <a:r>
              <a:rPr lang="ru-RU" sz="1400" dirty="0"/>
              <a:t> </a:t>
            </a:r>
            <a:r>
              <a:rPr lang="ru-RU" sz="1400" dirty="0" err="1"/>
              <a:t>ескерілген</a:t>
            </a:r>
            <a:r>
              <a:rPr lang="ru-RU" sz="1400" dirty="0"/>
              <a:t> </a:t>
            </a:r>
            <a:r>
              <a:rPr lang="ru-RU" sz="1400" dirty="0" err="1"/>
              <a:t>білім</a:t>
            </a:r>
            <a:r>
              <a:rPr lang="ru-RU" sz="1400" dirty="0"/>
              <a:t> беру </a:t>
            </a:r>
            <a:r>
              <a:rPr lang="ru-RU" sz="1400" dirty="0" err="1"/>
              <a:t>жұмысын</a:t>
            </a:r>
            <a:r>
              <a:rPr lang="ru-RU" sz="1400" dirty="0"/>
              <a:t> </a:t>
            </a:r>
            <a:r>
              <a:rPr lang="ru-RU" sz="1400" dirty="0" err="1"/>
              <a:t>ұйымдастыру</a:t>
            </a:r>
            <a:r>
              <a:rPr lang="ru-RU" sz="1400" dirty="0"/>
              <a:t>, </a:t>
            </a:r>
            <a:r>
              <a:rPr lang="ru-RU" sz="1400" dirty="0" err="1"/>
              <a:t>саралау</a:t>
            </a:r>
            <a:r>
              <a:rPr lang="ru-RU" sz="1400" dirty="0"/>
              <a:t> </a:t>
            </a:r>
            <a:r>
              <a:rPr lang="ru-RU" sz="1400" dirty="0" err="1"/>
              <a:t>және</a:t>
            </a:r>
            <a:r>
              <a:rPr lang="ru-RU" sz="1400" dirty="0"/>
              <a:t> </a:t>
            </a:r>
            <a:r>
              <a:rPr lang="ru-RU" sz="1400" dirty="0" err="1"/>
              <a:t>даралау</a:t>
            </a:r>
            <a:r>
              <a:rPr lang="ru-RU" sz="1400" dirty="0"/>
              <a:t> </a:t>
            </a:r>
            <a:r>
              <a:rPr lang="ru-RU" sz="1400" dirty="0" err="1"/>
              <a:t>арқылы</a:t>
            </a:r>
            <a:r>
              <a:rPr lang="ru-RU" sz="1400" dirty="0"/>
              <a:t> </a:t>
            </a:r>
            <a:r>
              <a:rPr lang="ru-RU" sz="1400" dirty="0" err="1"/>
              <a:t>оқыту</a:t>
            </a:r>
            <a:r>
              <a:rPr lang="ru-RU" sz="1400" dirty="0"/>
              <a:t> </a:t>
            </a:r>
            <a:r>
              <a:rPr lang="ru-RU" sz="1400" dirty="0" err="1"/>
              <a:t>үдерісі</a:t>
            </a:r>
            <a:r>
              <a:rPr lang="ru-RU" sz="1400" dirty="0"/>
              <a:t>.</a:t>
            </a:r>
            <a:endParaRPr lang="kk-KZ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1400" b="1" dirty="0"/>
              <a:t>       </a:t>
            </a:r>
            <a:r>
              <a:rPr lang="ru-RU" sz="1400" b="1" dirty="0" err="1"/>
              <a:t>Бейінді</a:t>
            </a:r>
            <a:r>
              <a:rPr lang="ru-RU" sz="1400" b="1" dirty="0"/>
              <a:t> </a:t>
            </a:r>
            <a:r>
              <a:rPr lang="ru-RU" sz="1400" b="1" dirty="0" err="1"/>
              <a:t>оқыту</a:t>
            </a:r>
            <a:r>
              <a:rPr lang="ru-RU" sz="1400" b="1" dirty="0"/>
              <a:t> </a:t>
            </a:r>
            <a:r>
              <a:rPr lang="ru-RU" sz="1400" b="1" dirty="0" err="1"/>
              <a:t>міндеті</a:t>
            </a:r>
            <a:r>
              <a:rPr lang="ru-RU" sz="1400" b="1" dirty="0"/>
              <a:t> – </a:t>
            </a:r>
            <a:r>
              <a:rPr lang="ru-RU" sz="1400" dirty="0" err="1"/>
              <a:t>оқушыларға</a:t>
            </a:r>
            <a:r>
              <a:rPr lang="ru-RU" sz="1400" dirty="0"/>
              <a:t> </a:t>
            </a:r>
            <a:r>
              <a:rPr lang="ru-RU" sz="1400" dirty="0" err="1"/>
              <a:t>қажетті</a:t>
            </a:r>
            <a:r>
              <a:rPr lang="ru-RU" sz="1400" dirty="0"/>
              <a:t> </a:t>
            </a:r>
            <a:r>
              <a:rPr lang="ru-RU" sz="1400" dirty="0" err="1"/>
              <a:t>базалық</a:t>
            </a:r>
            <a:r>
              <a:rPr lang="ru-RU" sz="1400" dirty="0"/>
              <a:t> </a:t>
            </a:r>
            <a:r>
              <a:rPr lang="ru-RU" sz="1400" dirty="0" err="1"/>
              <a:t>білім</a:t>
            </a:r>
            <a:r>
              <a:rPr lang="ru-RU" sz="1400" dirty="0"/>
              <a:t> </a:t>
            </a:r>
            <a:r>
              <a:rPr lang="ru-RU" sz="1400" dirty="0" err="1"/>
              <a:t>негіздерін</a:t>
            </a:r>
            <a:r>
              <a:rPr lang="ru-RU" sz="1400" dirty="0"/>
              <a:t> </a:t>
            </a:r>
            <a:r>
              <a:rPr lang="ru-RU" sz="1400" dirty="0" err="1"/>
              <a:t>меңгеруге</a:t>
            </a:r>
            <a:r>
              <a:rPr lang="ru-RU" sz="1400" dirty="0"/>
              <a:t>, </a:t>
            </a:r>
            <a:r>
              <a:rPr lang="ru-RU" sz="1400" dirty="0" err="1"/>
              <a:t>жаратылыстану</a:t>
            </a:r>
            <a:r>
              <a:rPr lang="ru-RU" sz="1400" dirty="0"/>
              <a:t>-математика </a:t>
            </a:r>
            <a:r>
              <a:rPr lang="ru-RU" sz="1400" dirty="0" err="1"/>
              <a:t>бағыты</a:t>
            </a:r>
            <a:r>
              <a:rPr lang="ru-RU" sz="1400" dirty="0"/>
              <a:t> </a:t>
            </a:r>
            <a:r>
              <a:rPr lang="ru-RU" sz="1400" dirty="0" err="1"/>
              <a:t>бойынша</a:t>
            </a:r>
            <a:r>
              <a:rPr lang="ru-RU" sz="1400" dirty="0"/>
              <a:t> </a:t>
            </a:r>
            <a:r>
              <a:rPr lang="ru-RU" sz="1400" dirty="0" err="1"/>
              <a:t>өз</a:t>
            </a:r>
            <a:r>
              <a:rPr lang="ru-RU" sz="1400" dirty="0"/>
              <a:t> </a:t>
            </a:r>
            <a:r>
              <a:rPr lang="ru-RU" sz="1400" dirty="0" err="1"/>
              <a:t>бетінше</a:t>
            </a:r>
            <a:r>
              <a:rPr lang="ru-RU" sz="1400" dirty="0"/>
              <a:t> </a:t>
            </a:r>
            <a:r>
              <a:rPr lang="ru-RU" sz="1400" dirty="0" err="1"/>
              <a:t>оқу</a:t>
            </a:r>
            <a:r>
              <a:rPr lang="ru-RU" sz="1400" dirty="0"/>
              <a:t>, </a:t>
            </a:r>
            <a:r>
              <a:rPr lang="ru-RU" sz="1400" dirty="0" err="1"/>
              <a:t>жобалау</a:t>
            </a:r>
            <a:r>
              <a:rPr lang="ru-RU" sz="1400" dirty="0"/>
              <a:t> </a:t>
            </a:r>
            <a:r>
              <a:rPr lang="ru-RU" sz="1400" dirty="0" err="1"/>
              <a:t>және</a:t>
            </a:r>
            <a:r>
              <a:rPr lang="ru-RU" sz="1400" dirty="0"/>
              <a:t> </a:t>
            </a:r>
            <a:r>
              <a:rPr lang="ru-RU" sz="1400" dirty="0" err="1"/>
              <a:t>зерттеу</a:t>
            </a:r>
            <a:r>
              <a:rPr lang="ru-RU" sz="1400" dirty="0"/>
              <a:t> </a:t>
            </a:r>
            <a:r>
              <a:rPr lang="ru-RU" sz="1400" dirty="0" err="1"/>
              <a:t>жұмыстарын</a:t>
            </a:r>
            <a:r>
              <a:rPr lang="ru-RU" sz="1400" dirty="0"/>
              <a:t> </a:t>
            </a:r>
            <a:r>
              <a:rPr lang="ru-RU" sz="1400" dirty="0" err="1"/>
              <a:t>үйлестіре</a:t>
            </a:r>
            <a:r>
              <a:rPr lang="ru-RU" sz="1400" dirty="0"/>
              <a:t> </a:t>
            </a:r>
            <a:r>
              <a:rPr lang="ru-RU" sz="1400" dirty="0" err="1"/>
              <a:t>отырып</a:t>
            </a:r>
            <a:r>
              <a:rPr lang="ru-RU" sz="1400" dirty="0"/>
              <a:t>, </a:t>
            </a:r>
            <a:r>
              <a:rPr lang="ru-RU" sz="1400" dirty="0" err="1"/>
              <a:t>бейінді</a:t>
            </a:r>
            <a:r>
              <a:rPr lang="ru-RU" sz="1400" dirty="0"/>
              <a:t> </a:t>
            </a:r>
            <a:r>
              <a:rPr lang="ru-RU" sz="1400" dirty="0" err="1"/>
              <a:t>оқу</a:t>
            </a:r>
            <a:r>
              <a:rPr lang="ru-RU" sz="1400" dirty="0"/>
              <a:t> </a:t>
            </a:r>
            <a:r>
              <a:rPr lang="ru-RU" sz="1400" dirty="0" err="1"/>
              <a:t>түрін</a:t>
            </a:r>
            <a:r>
              <a:rPr lang="ru-RU" sz="1400" dirty="0"/>
              <a:t> </a:t>
            </a:r>
            <a:r>
              <a:rPr lang="ru-RU" sz="1400" dirty="0" err="1"/>
              <a:t>таңдауға</a:t>
            </a:r>
            <a:r>
              <a:rPr lang="ru-RU" sz="1400" dirty="0"/>
              <a:t> </a:t>
            </a:r>
            <a:r>
              <a:rPr lang="ru-RU" sz="1400" dirty="0" err="1"/>
              <a:t>және</a:t>
            </a:r>
            <a:r>
              <a:rPr lang="ru-RU" sz="1400" dirty="0"/>
              <a:t> </a:t>
            </a:r>
            <a:r>
              <a:rPr lang="ru-RU" sz="1400" dirty="0" err="1"/>
              <a:t>тұлғалық</a:t>
            </a:r>
            <a:r>
              <a:rPr lang="ru-RU" sz="1400" dirty="0"/>
              <a:t> </a:t>
            </a:r>
            <a:r>
              <a:rPr lang="ru-RU" sz="1400" dirty="0" err="1"/>
              <a:t>қасиеттерін</a:t>
            </a:r>
            <a:r>
              <a:rPr lang="ru-RU" sz="1400" dirty="0"/>
              <a:t> </a:t>
            </a:r>
            <a:r>
              <a:rPr lang="ru-RU" sz="1400" dirty="0" err="1"/>
              <a:t>дамытуға</a:t>
            </a:r>
            <a:r>
              <a:rPr lang="ru-RU" sz="1400" dirty="0"/>
              <a:t> </a:t>
            </a:r>
            <a:r>
              <a:rPr lang="ru-RU" sz="1400" dirty="0" err="1"/>
              <a:t>жағдай</a:t>
            </a:r>
            <a:r>
              <a:rPr lang="ru-RU" sz="1400" dirty="0"/>
              <a:t> </a:t>
            </a:r>
            <a:r>
              <a:rPr lang="ru-RU" sz="1400" dirty="0" err="1"/>
              <a:t>жасау</a:t>
            </a:r>
            <a:r>
              <a:rPr lang="ru-RU" sz="1400" dirty="0"/>
              <a:t>.</a:t>
            </a:r>
          </a:p>
          <a:p>
            <a:pPr algn="just"/>
            <a:r>
              <a:rPr lang="kk-KZ" sz="1400" dirty="0">
                <a:solidFill>
                  <a:srgbClr val="000000"/>
                </a:solidFill>
              </a:rPr>
              <a:t>      Мектебіміздің оқушылары </a:t>
            </a:r>
            <a:r>
              <a:rPr lang="kk-KZ" sz="1400" b="1" dirty="0">
                <a:solidFill>
                  <a:srgbClr val="000000"/>
                </a:solidFill>
              </a:rPr>
              <a:t>жаратылыстану-математика</a:t>
            </a:r>
            <a:r>
              <a:rPr lang="kk-KZ" sz="1400" dirty="0">
                <a:solidFill>
                  <a:srgbClr val="000000"/>
                </a:solidFill>
              </a:rPr>
              <a:t> бағытында білім алуда. </a:t>
            </a:r>
            <a:r>
              <a:rPr lang="ru-RU" sz="1400" dirty="0" err="1"/>
              <a:t>Жаратылыстану</a:t>
            </a:r>
            <a:r>
              <a:rPr lang="ru-RU" sz="1400" dirty="0"/>
              <a:t>-математика </a:t>
            </a:r>
            <a:r>
              <a:rPr lang="ru-RU" sz="1400" dirty="0" err="1"/>
              <a:t>бағытындағы</a:t>
            </a:r>
            <a:r>
              <a:rPr lang="ru-RU" sz="1400" dirty="0"/>
              <a:t> </a:t>
            </a:r>
            <a:r>
              <a:rPr lang="ru-RU" sz="1400" dirty="0" err="1"/>
              <a:t>пәндерді</a:t>
            </a:r>
            <a:r>
              <a:rPr lang="ru-RU" sz="1400" dirty="0"/>
              <a:t> </a:t>
            </a:r>
            <a:r>
              <a:rPr lang="ru-RU" sz="1400" dirty="0" err="1"/>
              <a:t>оқу</a:t>
            </a:r>
            <a:r>
              <a:rPr lang="ru-RU" sz="1400" dirty="0"/>
              <a:t> </a:t>
            </a:r>
            <a:r>
              <a:rPr lang="ru-RU" sz="1400" dirty="0" err="1"/>
              <a:t>барысында</a:t>
            </a:r>
            <a:r>
              <a:rPr lang="ru-RU" sz="1400" dirty="0"/>
              <a:t> </a:t>
            </a:r>
            <a:r>
              <a:rPr lang="ru-RU" sz="1400" dirty="0" err="1"/>
              <a:t>оқушылардың</a:t>
            </a:r>
            <a:r>
              <a:rPr lang="ru-RU" sz="1400" dirty="0"/>
              <a:t> </a:t>
            </a:r>
            <a:r>
              <a:rPr lang="ru-RU" sz="1400" dirty="0" err="1"/>
              <a:t>жобалық</a:t>
            </a:r>
            <a:r>
              <a:rPr lang="ru-RU" sz="1400" dirty="0"/>
              <a:t> </a:t>
            </a:r>
            <a:r>
              <a:rPr lang="ru-RU" sz="1400" dirty="0" err="1"/>
              <a:t>жұмысы</a:t>
            </a:r>
            <a:r>
              <a:rPr lang="ru-RU" sz="1400" dirty="0"/>
              <a:t> </a:t>
            </a:r>
            <a:r>
              <a:rPr lang="ru-RU" sz="1400" dirty="0" err="1"/>
              <a:t>негізгі</a:t>
            </a:r>
            <a:r>
              <a:rPr lang="ru-RU" sz="1400" dirty="0"/>
              <a:t> </a:t>
            </a:r>
            <a:r>
              <a:rPr lang="ru-RU" sz="1400" dirty="0" err="1"/>
              <a:t>және</a:t>
            </a:r>
            <a:r>
              <a:rPr lang="ru-RU" sz="1400" dirty="0"/>
              <a:t> орта </a:t>
            </a:r>
            <a:r>
              <a:rPr lang="ru-RU" sz="1400" dirty="0" err="1"/>
              <a:t>мектепте</a:t>
            </a:r>
            <a:r>
              <a:rPr lang="ru-RU" sz="1400" dirty="0"/>
              <a:t> </a:t>
            </a:r>
            <a:r>
              <a:rPr lang="ru-RU" sz="1400" dirty="0" err="1"/>
              <a:t>айқын</a:t>
            </a:r>
            <a:r>
              <a:rPr lang="ru-RU" sz="1400" dirty="0"/>
              <a:t> </a:t>
            </a:r>
            <a:r>
              <a:rPr lang="ru-RU" sz="1400" dirty="0" err="1"/>
              <a:t>байқалатын</a:t>
            </a:r>
            <a:r>
              <a:rPr lang="ru-RU" sz="1400" dirty="0"/>
              <a:t> </a:t>
            </a:r>
            <a:r>
              <a:rPr lang="ru-RU" sz="1400" dirty="0" err="1"/>
              <a:t>ғылыми-зерттеу</a:t>
            </a:r>
            <a:r>
              <a:rPr lang="ru-RU" sz="1400" dirty="0"/>
              <a:t> </a:t>
            </a:r>
            <a:r>
              <a:rPr lang="ru-RU" sz="1400" dirty="0" err="1"/>
              <a:t>сипатына</a:t>
            </a:r>
            <a:r>
              <a:rPr lang="ru-RU" sz="1400" dirty="0"/>
              <a:t> </a:t>
            </a:r>
            <a:r>
              <a:rPr lang="ru-RU" sz="1400" dirty="0" err="1"/>
              <a:t>ие</a:t>
            </a:r>
            <a:r>
              <a:rPr lang="ru-RU" sz="1400" dirty="0"/>
              <a:t> </a:t>
            </a:r>
            <a:r>
              <a:rPr lang="ru-RU" sz="1400" dirty="0" err="1"/>
              <a:t>болады</a:t>
            </a:r>
            <a:r>
              <a:rPr lang="ru-RU" sz="1400" dirty="0"/>
              <a:t>. </a:t>
            </a:r>
            <a:r>
              <a:rPr lang="ru-RU" sz="1400" dirty="0" err="1"/>
              <a:t>Зерттеу</a:t>
            </a:r>
            <a:r>
              <a:rPr lang="ru-RU" sz="1400" dirty="0"/>
              <a:t> </a:t>
            </a:r>
            <a:r>
              <a:rPr lang="ru-RU" sz="1400" dirty="0" err="1"/>
              <a:t>жұмыстары</a:t>
            </a:r>
            <a:r>
              <a:rPr lang="ru-RU" sz="1400" dirty="0"/>
              <a:t> </a:t>
            </a:r>
            <a:r>
              <a:rPr lang="ru-RU" sz="1400" dirty="0" err="1"/>
              <a:t>оқушыларға</a:t>
            </a:r>
            <a:r>
              <a:rPr lang="ru-RU" sz="1400" dirty="0"/>
              <a:t> </a:t>
            </a:r>
            <a:r>
              <a:rPr lang="ru-RU" sz="1400" dirty="0" err="1"/>
              <a:t>ойлау</a:t>
            </a:r>
            <a:r>
              <a:rPr lang="ru-RU" sz="1400" dirty="0"/>
              <a:t> </a:t>
            </a:r>
            <a:r>
              <a:rPr lang="ru-RU" sz="1400" dirty="0" err="1"/>
              <a:t>және</a:t>
            </a:r>
            <a:r>
              <a:rPr lang="ru-RU" sz="1400" dirty="0"/>
              <a:t> </a:t>
            </a:r>
            <a:r>
              <a:rPr lang="ru-RU" sz="1400" dirty="0" err="1"/>
              <a:t>талдау</a:t>
            </a:r>
            <a:r>
              <a:rPr lang="ru-RU" sz="1400" dirty="0"/>
              <a:t>, </a:t>
            </a:r>
            <a:r>
              <a:rPr lang="ru-RU" sz="1400" dirty="0" err="1"/>
              <a:t>фактілерді</a:t>
            </a:r>
            <a:r>
              <a:rPr lang="ru-RU" sz="1400" dirty="0"/>
              <a:t> </a:t>
            </a:r>
            <a:r>
              <a:rPr lang="ru-RU" sz="1400" dirty="0" err="1"/>
              <a:t>жинау</a:t>
            </a:r>
            <a:r>
              <a:rPr lang="ru-RU" sz="1400" dirty="0"/>
              <a:t> </a:t>
            </a:r>
            <a:r>
              <a:rPr lang="ru-RU" sz="1400" dirty="0" err="1"/>
              <a:t>және</a:t>
            </a:r>
            <a:r>
              <a:rPr lang="ru-RU" sz="1400" dirty="0"/>
              <a:t> </a:t>
            </a:r>
            <a:r>
              <a:rPr lang="ru-RU" sz="1400" dirty="0" err="1"/>
              <a:t>өңдеу</a:t>
            </a:r>
            <a:r>
              <a:rPr lang="ru-RU" sz="1400" dirty="0"/>
              <a:t>, </a:t>
            </a:r>
            <a:r>
              <a:rPr lang="ru-RU" sz="1400" dirty="0" err="1"/>
              <a:t>түсіндіру</a:t>
            </a:r>
            <a:r>
              <a:rPr lang="ru-RU" sz="1400" dirty="0"/>
              <a:t> </a:t>
            </a:r>
            <a:r>
              <a:rPr lang="ru-RU" sz="1400" dirty="0" err="1"/>
              <a:t>және</a:t>
            </a:r>
            <a:r>
              <a:rPr lang="ru-RU" sz="1400" dirty="0"/>
              <a:t> </a:t>
            </a:r>
            <a:r>
              <a:rPr lang="ru-RU" sz="1400" dirty="0" err="1"/>
              <a:t>қорытынды</a:t>
            </a:r>
            <a:r>
              <a:rPr lang="ru-RU" sz="1400" dirty="0"/>
              <a:t> </a:t>
            </a:r>
            <a:r>
              <a:rPr lang="ru-RU" sz="1400" dirty="0" err="1"/>
              <a:t>жасау</a:t>
            </a:r>
            <a:r>
              <a:rPr lang="ru-RU" sz="1400" dirty="0"/>
              <a:t>, </a:t>
            </a:r>
            <a:r>
              <a:rPr lang="ru-RU" sz="1400" dirty="0" err="1"/>
              <a:t>қол</a:t>
            </a:r>
            <a:r>
              <a:rPr lang="ru-RU" sz="1400" dirty="0"/>
              <a:t> </a:t>
            </a:r>
            <a:r>
              <a:rPr lang="ru-RU" sz="1400" dirty="0" err="1"/>
              <a:t>жеткізілген</a:t>
            </a:r>
            <a:r>
              <a:rPr lang="ru-RU" sz="1400" dirty="0"/>
              <a:t> </a:t>
            </a:r>
            <a:r>
              <a:rPr lang="ru-RU" sz="1400" dirty="0" err="1"/>
              <a:t>нәтижелердің</a:t>
            </a:r>
            <a:r>
              <a:rPr lang="ru-RU" sz="1400" dirty="0"/>
              <a:t> </a:t>
            </a:r>
            <a:r>
              <a:rPr lang="ru-RU" sz="1400" dirty="0" err="1"/>
              <a:t>адамдар</a:t>
            </a:r>
            <a:r>
              <a:rPr lang="ru-RU" sz="1400" dirty="0"/>
              <a:t> мен </a:t>
            </a:r>
            <a:r>
              <a:rPr lang="ru-RU" sz="1400" dirty="0" err="1"/>
              <a:t>қоршаған</a:t>
            </a:r>
            <a:r>
              <a:rPr lang="ru-RU" sz="1400" dirty="0"/>
              <a:t> орта </a:t>
            </a:r>
            <a:r>
              <a:rPr lang="ru-RU" sz="1400" dirty="0" err="1"/>
              <a:t>үшін</a:t>
            </a:r>
            <a:r>
              <a:rPr lang="ru-RU" sz="1400" dirty="0"/>
              <a:t> </a:t>
            </a:r>
            <a:r>
              <a:rPr lang="ru-RU" sz="1400" dirty="0" err="1"/>
              <a:t>құндылығын</a:t>
            </a:r>
            <a:r>
              <a:rPr lang="ru-RU" sz="1400" dirty="0"/>
              <a:t> </a:t>
            </a:r>
            <a:r>
              <a:rPr lang="ru-RU" sz="1400" dirty="0" err="1"/>
              <a:t>бағалау</a:t>
            </a:r>
            <a:r>
              <a:rPr lang="ru-RU" sz="1400" dirty="0"/>
              <a:t> </a:t>
            </a:r>
            <a:r>
              <a:rPr lang="ru-RU" sz="1400" dirty="0" err="1"/>
              <a:t>мүмкіндігін</a:t>
            </a:r>
            <a:r>
              <a:rPr lang="ru-RU" sz="1400" dirty="0"/>
              <a:t> </a:t>
            </a:r>
            <a:r>
              <a:rPr lang="ru-RU" sz="1400" dirty="0" err="1"/>
              <a:t>береді</a:t>
            </a:r>
            <a:r>
              <a:rPr lang="ru-RU" sz="1400" dirty="0"/>
              <a:t>. </a:t>
            </a:r>
          </a:p>
          <a:p>
            <a:pPr algn="just"/>
            <a:r>
              <a:rPr lang="ru-RU" sz="1400" dirty="0"/>
              <a:t>      </a:t>
            </a:r>
            <a:r>
              <a:rPr lang="ru-RU" sz="1400" dirty="0" err="1"/>
              <a:t>Жаратылыстану</a:t>
            </a:r>
            <a:r>
              <a:rPr lang="ru-RU" sz="1400" dirty="0"/>
              <a:t>-математика </a:t>
            </a:r>
            <a:r>
              <a:rPr lang="ru-RU" sz="1400" dirty="0" err="1"/>
              <a:t>бағытындағы</a:t>
            </a:r>
            <a:r>
              <a:rPr lang="ru-RU" sz="1400" dirty="0"/>
              <a:t> </a:t>
            </a:r>
            <a:r>
              <a:rPr lang="ru-RU" sz="1400" dirty="0" err="1"/>
              <a:t>пәндер</a:t>
            </a:r>
            <a:r>
              <a:rPr lang="ru-RU" sz="1400" dirty="0"/>
              <a:t> </a:t>
            </a:r>
            <a:r>
              <a:rPr lang="ru-RU" sz="1400" dirty="0" err="1"/>
              <a:t>бойынша</a:t>
            </a:r>
            <a:r>
              <a:rPr lang="ru-RU" sz="1400" dirty="0"/>
              <a:t> </a:t>
            </a:r>
            <a:r>
              <a:rPr lang="ru-RU" sz="1400" dirty="0" err="1"/>
              <a:t>білім</a:t>
            </a:r>
            <a:r>
              <a:rPr lang="ru-RU" sz="1400" dirty="0"/>
              <a:t> </a:t>
            </a:r>
            <a:r>
              <a:rPr lang="ru-RU" sz="1400" dirty="0" err="1"/>
              <a:t>алу</a:t>
            </a:r>
            <a:r>
              <a:rPr lang="ru-RU" sz="1400" dirty="0"/>
              <a:t> </a:t>
            </a:r>
            <a:r>
              <a:rPr lang="ru-RU" sz="1400" dirty="0" err="1"/>
              <a:t>барысында</a:t>
            </a:r>
            <a:r>
              <a:rPr lang="ru-RU" sz="1400" dirty="0"/>
              <a:t> </a:t>
            </a:r>
            <a:r>
              <a:rPr lang="ru-RU" sz="1400" dirty="0" err="1"/>
              <a:t>оқушылардың</a:t>
            </a:r>
            <a:r>
              <a:rPr lang="ru-RU" sz="1400" dirty="0"/>
              <a:t> </a:t>
            </a:r>
            <a:r>
              <a:rPr lang="ru-RU" sz="1400" dirty="0" err="1"/>
              <a:t>жалпы</a:t>
            </a:r>
            <a:r>
              <a:rPr lang="ru-RU" sz="1400" dirty="0"/>
              <a:t> </a:t>
            </a:r>
            <a:r>
              <a:rPr lang="ru-RU" sz="1400" dirty="0" err="1"/>
              <a:t>сауаттылығы</a:t>
            </a:r>
            <a:r>
              <a:rPr lang="ru-RU" sz="1400" dirty="0"/>
              <a:t> </a:t>
            </a:r>
            <a:r>
              <a:rPr lang="ru-RU" sz="1400" dirty="0" err="1"/>
              <a:t>қалыптасады</a:t>
            </a:r>
            <a:r>
              <a:rPr lang="ru-RU" sz="1400" dirty="0"/>
              <a:t>. </a:t>
            </a:r>
            <a:r>
              <a:rPr lang="ru-RU" sz="1400" dirty="0" err="1"/>
              <a:t>Олар</a:t>
            </a:r>
            <a:r>
              <a:rPr lang="ru-RU" sz="1400" dirty="0"/>
              <a:t> </a:t>
            </a:r>
            <a:r>
              <a:rPr lang="ru-RU" sz="1400" dirty="0" err="1"/>
              <a:t>жалпы</a:t>
            </a:r>
            <a:r>
              <a:rPr lang="ru-RU" sz="1400" dirty="0"/>
              <a:t> </a:t>
            </a:r>
            <a:r>
              <a:rPr lang="ru-RU" sz="1400" dirty="0" err="1"/>
              <a:t>сауаттылығын</a:t>
            </a:r>
            <a:r>
              <a:rPr lang="ru-RU" sz="1400" dirty="0"/>
              <a:t> </a:t>
            </a:r>
            <a:r>
              <a:rPr lang="ru-RU" sz="1400" dirty="0" err="1"/>
              <a:t>кез</a:t>
            </a:r>
            <a:r>
              <a:rPr lang="ru-RU" sz="1400" dirty="0"/>
              <a:t> </a:t>
            </a:r>
            <a:r>
              <a:rPr lang="ru-RU" sz="1400" dirty="0" err="1"/>
              <a:t>келген</a:t>
            </a:r>
            <a:r>
              <a:rPr lang="ru-RU" sz="1400" dirty="0"/>
              <a:t> </a:t>
            </a:r>
            <a:r>
              <a:rPr lang="ru-RU" sz="1400" dirty="0" err="1"/>
              <a:t>білім</a:t>
            </a:r>
            <a:r>
              <a:rPr lang="ru-RU" sz="1400" dirty="0"/>
              <a:t> беру </a:t>
            </a:r>
            <a:r>
              <a:rPr lang="ru-RU" sz="1400" dirty="0" err="1"/>
              <a:t>саласында</a:t>
            </a:r>
            <a:r>
              <a:rPr lang="ru-RU" sz="1400" dirty="0"/>
              <a:t>, </a:t>
            </a:r>
            <a:r>
              <a:rPr lang="ru-RU" sz="1400" dirty="0" err="1"/>
              <a:t>іс-әрекетінде</a:t>
            </a:r>
            <a:r>
              <a:rPr lang="ru-RU" sz="1400" dirty="0"/>
              <a:t>, </a:t>
            </a:r>
            <a:r>
              <a:rPr lang="ru-RU" sz="1400" dirty="0" err="1"/>
              <a:t>түрлі</a:t>
            </a:r>
            <a:r>
              <a:rPr lang="ru-RU" sz="1400" dirty="0"/>
              <a:t> </a:t>
            </a:r>
            <a:r>
              <a:rPr lang="ru-RU" sz="1400" dirty="0" err="1"/>
              <a:t>проблемаларды</a:t>
            </a:r>
            <a:r>
              <a:rPr lang="ru-RU" sz="1400" dirty="0"/>
              <a:t> </a:t>
            </a:r>
            <a:r>
              <a:rPr lang="ru-RU" sz="1400" dirty="0" err="1"/>
              <a:t>шешу</a:t>
            </a:r>
            <a:r>
              <a:rPr lang="ru-RU" sz="1400" dirty="0"/>
              <a:t> </a:t>
            </a:r>
            <a:r>
              <a:rPr lang="ru-RU" sz="1400" dirty="0" err="1"/>
              <a:t>барысында</a:t>
            </a:r>
            <a:r>
              <a:rPr lang="ru-RU" sz="1400" dirty="0"/>
              <a:t> </a:t>
            </a:r>
            <a:r>
              <a:rPr lang="ru-RU" sz="1400" dirty="0" err="1"/>
              <a:t>қолдана</a:t>
            </a:r>
            <a:r>
              <a:rPr lang="ru-RU" sz="1400" dirty="0"/>
              <a:t> </a:t>
            </a:r>
            <a:r>
              <a:rPr lang="ru-RU" sz="1400" dirty="0" err="1"/>
              <a:t>алады</a:t>
            </a:r>
            <a:r>
              <a:rPr lang="ru-RU" sz="1400" dirty="0"/>
              <a:t>. </a:t>
            </a:r>
            <a:r>
              <a:rPr lang="ru-RU" sz="1400" dirty="0" err="1"/>
              <a:t>Жалпы</a:t>
            </a:r>
            <a:r>
              <a:rPr lang="ru-RU" sz="1400" dirty="0"/>
              <a:t> </a:t>
            </a:r>
            <a:r>
              <a:rPr lang="ru-RU" sz="1400" dirty="0" err="1"/>
              <a:t>сауаттылық</a:t>
            </a:r>
            <a:r>
              <a:rPr lang="ru-RU" sz="1400" dirty="0"/>
              <a:t> </a:t>
            </a:r>
            <a:r>
              <a:rPr lang="ru-RU" sz="1400" dirty="0" err="1"/>
              <a:t>оқушыларға</a:t>
            </a:r>
            <a:r>
              <a:rPr lang="ru-RU" sz="1400" dirty="0"/>
              <a:t> </a:t>
            </a:r>
            <a:r>
              <a:rPr lang="ru-RU" sz="1400" dirty="0" err="1"/>
              <a:t>алып</a:t>
            </a:r>
            <a:r>
              <a:rPr lang="ru-RU" sz="1400" dirty="0"/>
              <a:t> </a:t>
            </a:r>
            <a:r>
              <a:rPr lang="ru-RU" sz="1400" dirty="0" err="1"/>
              <a:t>жатқан</a:t>
            </a:r>
            <a:r>
              <a:rPr lang="ru-RU" sz="1400" dirty="0"/>
              <a:t> </a:t>
            </a:r>
            <a:r>
              <a:rPr lang="ru-RU" sz="1400" dirty="0" err="1"/>
              <a:t>білімінің</a:t>
            </a:r>
            <a:r>
              <a:rPr lang="ru-RU" sz="1400" dirty="0"/>
              <a:t> </a:t>
            </a:r>
            <a:r>
              <a:rPr lang="ru-RU" sz="1400" dirty="0" err="1"/>
              <a:t>жеке</a:t>
            </a:r>
            <a:r>
              <a:rPr lang="ru-RU" sz="1400" dirty="0"/>
              <a:t> </a:t>
            </a:r>
            <a:r>
              <a:rPr lang="ru-RU" sz="1400" dirty="0" err="1"/>
              <a:t>тұлға</a:t>
            </a:r>
            <a:r>
              <a:rPr lang="ru-RU" sz="1400" dirty="0"/>
              <a:t> </a:t>
            </a:r>
            <a:r>
              <a:rPr lang="ru-RU" sz="1400" dirty="0" err="1"/>
              <a:t>үшін</a:t>
            </a:r>
            <a:r>
              <a:rPr lang="ru-RU" sz="1400" dirty="0"/>
              <a:t> </a:t>
            </a:r>
            <a:r>
              <a:rPr lang="ru-RU" sz="1400" dirty="0" err="1"/>
              <a:t>мәнін</a:t>
            </a:r>
            <a:r>
              <a:rPr lang="ru-RU" sz="1400" dirty="0"/>
              <a:t> </a:t>
            </a:r>
            <a:r>
              <a:rPr lang="ru-RU" sz="1400" dirty="0" err="1"/>
              <a:t>ұғынуға</a:t>
            </a:r>
            <a:r>
              <a:rPr lang="ru-RU" sz="1400" dirty="0"/>
              <a:t>, </a:t>
            </a:r>
            <a:r>
              <a:rPr lang="ru-RU" sz="1400" dirty="0" err="1"/>
              <a:t>оның</a:t>
            </a:r>
            <a:r>
              <a:rPr lang="ru-RU" sz="1400" dirty="0"/>
              <a:t> </a:t>
            </a:r>
            <a:r>
              <a:rPr lang="ru-RU" sz="1400" dirty="0" err="1"/>
              <a:t>өз</a:t>
            </a:r>
            <a:r>
              <a:rPr lang="ru-RU" sz="1400" dirty="0"/>
              <a:t> </a:t>
            </a:r>
            <a:r>
              <a:rPr lang="ru-RU" sz="1400" dirty="0" err="1"/>
              <a:t>өміріндегі</a:t>
            </a:r>
            <a:r>
              <a:rPr lang="ru-RU" sz="1400" dirty="0"/>
              <a:t> </a:t>
            </a:r>
            <a:r>
              <a:rPr lang="ru-RU" sz="1400" dirty="0" err="1"/>
              <a:t>маңызын</a:t>
            </a:r>
            <a:r>
              <a:rPr lang="ru-RU" sz="1400" dirty="0"/>
              <a:t> </a:t>
            </a:r>
            <a:r>
              <a:rPr lang="ru-RU" sz="1400" dirty="0" err="1"/>
              <a:t>зерделеуге</a:t>
            </a:r>
            <a:r>
              <a:rPr lang="ru-RU" sz="1400" dirty="0"/>
              <a:t>, </a:t>
            </a:r>
            <a:r>
              <a:rPr lang="ru-RU" sz="1400" dirty="0" err="1"/>
              <a:t>өмір</a:t>
            </a:r>
            <a:r>
              <a:rPr lang="ru-RU" sz="1400" dirty="0"/>
              <a:t> </a:t>
            </a:r>
            <a:r>
              <a:rPr lang="ru-RU" sz="1400" dirty="0" err="1"/>
              <a:t>бойы</a:t>
            </a:r>
            <a:r>
              <a:rPr lang="ru-RU" sz="1400" dirty="0"/>
              <a:t> </a:t>
            </a:r>
            <a:r>
              <a:rPr lang="ru-RU" sz="1400" dirty="0" err="1"/>
              <a:t>білім</a:t>
            </a:r>
            <a:r>
              <a:rPr lang="ru-RU" sz="1400" dirty="0"/>
              <a:t> </a:t>
            </a:r>
            <a:r>
              <a:rPr lang="ru-RU" sz="1400" dirty="0" err="1"/>
              <a:t>алудың</a:t>
            </a:r>
            <a:r>
              <a:rPr lang="ru-RU" sz="1400" dirty="0"/>
              <a:t> </a:t>
            </a:r>
            <a:r>
              <a:rPr lang="ru-RU" sz="1400" dirty="0" err="1"/>
              <a:t>қажеттілігін</a:t>
            </a:r>
            <a:r>
              <a:rPr lang="ru-RU" sz="1400" dirty="0"/>
              <a:t> </a:t>
            </a:r>
            <a:r>
              <a:rPr lang="ru-RU" sz="1400" dirty="0" err="1"/>
              <a:t>түсінуге</a:t>
            </a:r>
            <a:r>
              <a:rPr lang="ru-RU" sz="1400" dirty="0"/>
              <a:t> </a:t>
            </a:r>
            <a:r>
              <a:rPr lang="ru-RU" sz="1400" dirty="0" err="1"/>
              <a:t>мүмкіндік</a:t>
            </a:r>
            <a:r>
              <a:rPr lang="ru-RU" sz="1400" dirty="0"/>
              <a:t> </a:t>
            </a:r>
            <a:r>
              <a:rPr lang="ru-RU" sz="1400" dirty="0" err="1"/>
              <a:t>береді</a:t>
            </a:r>
            <a:r>
              <a:rPr lang="ru-RU" sz="1400" dirty="0"/>
              <a:t>.</a:t>
            </a:r>
          </a:p>
          <a:p>
            <a:pPr algn="just"/>
            <a:r>
              <a:rPr lang="kk-KZ" sz="1400" dirty="0"/>
              <a:t>      2022-2023 оқу жылында 1-4 сыныптар бойынша вариативтік компонент есебінен белсенді-қозғалмалы сипаттағы жеке және топтық сабақтар бойынша жүзеге асырылады. </a:t>
            </a:r>
          </a:p>
          <a:p>
            <a:pPr algn="just"/>
            <a:r>
              <a:rPr lang="kk-KZ" sz="1400" dirty="0"/>
              <a:t>1,2-сыныптар: Логика. </a:t>
            </a:r>
          </a:p>
          <a:p>
            <a:pPr algn="just"/>
            <a:r>
              <a:rPr lang="kk-KZ" sz="1400" dirty="0"/>
              <a:t>3,4-сыныптар: Математика және логика.</a:t>
            </a:r>
          </a:p>
          <a:p>
            <a:pPr algn="just"/>
            <a:r>
              <a:rPr lang="kk-KZ" sz="1400" dirty="0"/>
              <a:t>      5-9 сыныптарда элективті курстар пәнді тереңдетіп оқытуды көздейді, факультатив сабақтар білім алушылардың шығармашылық әлеуетін дамытуға бағытталған. </a:t>
            </a:r>
          </a:p>
          <a:p>
            <a:pPr algn="just"/>
            <a:r>
              <a:rPr lang="ru-RU" sz="1400" dirty="0"/>
              <a:t>      10 жене 11 </a:t>
            </a:r>
            <a:r>
              <a:rPr lang="ru-RU" sz="1400" dirty="0" err="1"/>
              <a:t>сыныптарда</a:t>
            </a:r>
            <a:r>
              <a:rPr lang="ru-RU" sz="1400" dirty="0"/>
              <a:t> </a:t>
            </a:r>
            <a:r>
              <a:rPr lang="ru-RU" sz="1400" dirty="0" err="1"/>
              <a:t>оқудың</a:t>
            </a:r>
            <a:r>
              <a:rPr lang="ru-RU" sz="1400" dirty="0"/>
              <a:t> </a:t>
            </a:r>
            <a:r>
              <a:rPr lang="ru-RU" sz="1400" dirty="0" err="1"/>
              <a:t>басты</a:t>
            </a:r>
            <a:r>
              <a:rPr lang="ru-RU" sz="1400" dirty="0"/>
              <a:t> </a:t>
            </a:r>
            <a:r>
              <a:rPr lang="ru-RU" sz="1400" dirty="0" err="1"/>
              <a:t>ерекшелігі</a:t>
            </a:r>
            <a:r>
              <a:rPr lang="ru-RU" sz="1400" dirty="0"/>
              <a:t> </a:t>
            </a:r>
            <a:r>
              <a:rPr lang="ru-RU" sz="1400" dirty="0" err="1"/>
              <a:t>білім</a:t>
            </a:r>
            <a:r>
              <a:rPr lang="ru-RU" sz="1400" dirty="0"/>
              <a:t> </a:t>
            </a:r>
            <a:r>
              <a:rPr lang="ru-RU" sz="1400" dirty="0" err="1"/>
              <a:t>алушының</a:t>
            </a:r>
            <a:r>
              <a:rPr lang="ru-RU" sz="1400" dirty="0"/>
              <a:t> </a:t>
            </a:r>
            <a:r>
              <a:rPr lang="ru-RU" sz="1400" dirty="0" err="1"/>
              <a:t>болашақ</a:t>
            </a:r>
            <a:r>
              <a:rPr lang="ru-RU" sz="1400" dirty="0"/>
              <a:t> </a:t>
            </a:r>
            <a:r>
              <a:rPr lang="ru-RU" sz="1400" dirty="0" err="1"/>
              <a:t>кәсіби</a:t>
            </a:r>
            <a:r>
              <a:rPr lang="ru-RU" sz="1400" dirty="0"/>
              <a:t> </a:t>
            </a:r>
            <a:r>
              <a:rPr lang="ru-RU" sz="1400" dirty="0" err="1"/>
              <a:t>қажеттіліктеріне</a:t>
            </a:r>
            <a:r>
              <a:rPr lang="ru-RU" sz="1400" dirty="0"/>
              <a:t> </a:t>
            </a:r>
            <a:r>
              <a:rPr lang="ru-RU" sz="1400" dirty="0" err="1"/>
              <a:t>және</a:t>
            </a:r>
            <a:r>
              <a:rPr lang="ru-RU" sz="1400" dirty="0"/>
              <a:t> </a:t>
            </a:r>
            <a:r>
              <a:rPr lang="ru-RU" sz="1400" dirty="0" err="1"/>
              <a:t>болашак</a:t>
            </a:r>
            <a:r>
              <a:rPr lang="ru-RU" sz="1400" dirty="0"/>
              <a:t> </a:t>
            </a:r>
            <a:r>
              <a:rPr lang="ru-RU" sz="1400" dirty="0" err="1"/>
              <a:t>мамандықты</a:t>
            </a:r>
            <a:r>
              <a:rPr lang="ru-RU" sz="1400" dirty="0"/>
              <a:t> </a:t>
            </a:r>
            <a:r>
              <a:rPr lang="ru-RU" sz="1400" dirty="0" err="1"/>
              <a:t>ықтимал</a:t>
            </a:r>
            <a:r>
              <a:rPr lang="ru-RU" sz="1400" dirty="0"/>
              <a:t> </a:t>
            </a:r>
            <a:r>
              <a:rPr lang="ru-RU" sz="1400" dirty="0" err="1"/>
              <a:t>таңдауға</a:t>
            </a:r>
            <a:r>
              <a:rPr lang="ru-RU" sz="1400" dirty="0"/>
              <a:t> </a:t>
            </a:r>
            <a:r>
              <a:rPr lang="ru-RU" sz="1400" dirty="0" err="1"/>
              <a:t>сәйкес</a:t>
            </a:r>
            <a:r>
              <a:rPr lang="ru-RU" sz="1400" dirty="0"/>
              <a:t> </a:t>
            </a:r>
            <a:r>
              <a:rPr lang="ru-RU" sz="1400" dirty="0" err="1"/>
              <a:t>стандартты</a:t>
            </a:r>
            <a:r>
              <a:rPr lang="ru-RU" sz="1400" dirty="0"/>
              <a:t> </a:t>
            </a:r>
            <a:r>
              <a:rPr lang="ru-RU" sz="1400" dirty="0" err="1"/>
              <a:t>және</a:t>
            </a:r>
            <a:r>
              <a:rPr lang="ru-RU" sz="1400" dirty="0"/>
              <a:t> </a:t>
            </a:r>
            <a:r>
              <a:rPr lang="ru-RU" sz="1400" dirty="0" err="1"/>
              <a:t>тереңдетілген</a:t>
            </a:r>
            <a:r>
              <a:rPr lang="ru-RU" sz="1400" dirty="0"/>
              <a:t> </a:t>
            </a:r>
            <a:r>
              <a:rPr lang="ru-RU" sz="1400" dirty="0" err="1"/>
              <a:t>деңгейдегі</a:t>
            </a:r>
            <a:r>
              <a:rPr lang="ru-RU" sz="1400" dirty="0"/>
              <a:t> </a:t>
            </a:r>
            <a:r>
              <a:rPr lang="ru-RU" sz="1400" dirty="0" err="1"/>
              <a:t>оқу</a:t>
            </a:r>
            <a:r>
              <a:rPr lang="ru-RU" sz="1400" dirty="0"/>
              <a:t> </a:t>
            </a:r>
            <a:r>
              <a:rPr lang="ru-RU" sz="1400" dirty="0" err="1"/>
              <a:t>пәндерін</a:t>
            </a:r>
            <a:r>
              <a:rPr lang="ru-RU" sz="1400" dirty="0"/>
              <a:t> </a:t>
            </a:r>
            <a:r>
              <a:rPr lang="ru-RU" sz="1400" dirty="0" err="1"/>
              <a:t>бейіндеуге</a:t>
            </a:r>
            <a:r>
              <a:rPr lang="ru-RU" sz="1400" dirty="0"/>
              <a:t> </a:t>
            </a:r>
            <a:r>
              <a:rPr lang="ru-RU" sz="1400" dirty="0" err="1"/>
              <a:t>және</a:t>
            </a:r>
            <a:r>
              <a:rPr lang="ru-RU" sz="1400" dirty="0"/>
              <a:t> </a:t>
            </a:r>
            <a:r>
              <a:rPr lang="ru-RU" sz="1400" dirty="0" err="1"/>
              <a:t>таңдауга</a:t>
            </a:r>
            <a:r>
              <a:rPr lang="ru-RU" sz="1400" dirty="0"/>
              <a:t> </a:t>
            </a:r>
            <a:r>
              <a:rPr lang="ru-RU" sz="1400" dirty="0" err="1"/>
              <a:t>бағдарлануы</a:t>
            </a:r>
            <a:r>
              <a:rPr lang="ru-RU" sz="1400" dirty="0"/>
              <a:t> </a:t>
            </a:r>
            <a:r>
              <a:rPr lang="ru-RU" sz="1400" dirty="0" err="1"/>
              <a:t>болып</a:t>
            </a:r>
            <a:r>
              <a:rPr lang="ru-RU" sz="1400" dirty="0"/>
              <a:t> </a:t>
            </a:r>
            <a:r>
              <a:rPr lang="ru-RU" sz="1400" dirty="0" err="1"/>
              <a:t>табылады</a:t>
            </a:r>
            <a:r>
              <a:rPr lang="ru-RU" sz="1400" dirty="0"/>
              <a:t>. </a:t>
            </a:r>
            <a:r>
              <a:rPr lang="ru-RU" sz="1400" dirty="0" err="1"/>
              <a:t>Осыған</a:t>
            </a:r>
            <a:r>
              <a:rPr lang="ru-RU" sz="1400" dirty="0"/>
              <a:t> </a:t>
            </a:r>
            <a:r>
              <a:rPr lang="ru-RU" sz="1400" dirty="0" err="1"/>
              <a:t>байланысты</a:t>
            </a:r>
            <a:r>
              <a:rPr lang="ru-RU" sz="1400" dirty="0"/>
              <a:t>, 10-11 </a:t>
            </a:r>
            <a:r>
              <a:rPr lang="ru-RU" sz="1400" dirty="0" err="1"/>
              <a:t>сыныптардағы</a:t>
            </a:r>
            <a:r>
              <a:rPr lang="ru-RU" sz="1400" dirty="0"/>
              <a:t> </a:t>
            </a:r>
            <a:r>
              <a:rPr lang="ru-RU" sz="1400" dirty="0" err="1"/>
              <a:t>вариативті</a:t>
            </a:r>
            <a:r>
              <a:rPr lang="ru-RU" sz="1400" dirty="0"/>
              <a:t> компонент </a:t>
            </a:r>
            <a:r>
              <a:rPr lang="ru-RU" sz="1400" dirty="0" err="1"/>
              <a:t>тандалған</a:t>
            </a:r>
            <a:r>
              <a:rPr lang="ru-RU" sz="1400" dirty="0"/>
              <a:t> </a:t>
            </a:r>
            <a:r>
              <a:rPr lang="ru-RU" sz="1400" dirty="0" err="1"/>
              <a:t>бағытқа</a:t>
            </a:r>
            <a:r>
              <a:rPr lang="ru-RU" sz="1400" dirty="0"/>
              <a:t> </a:t>
            </a:r>
            <a:r>
              <a:rPr lang="ru-RU" sz="1400" dirty="0" err="1"/>
              <a:t>сәйкес</a:t>
            </a:r>
            <a:r>
              <a:rPr lang="ru-RU" sz="1400" dirty="0"/>
              <a:t> </a:t>
            </a:r>
            <a:r>
              <a:rPr lang="ru-RU" sz="1400" dirty="0" err="1"/>
              <a:t>келеді</a:t>
            </a:r>
            <a:r>
              <a:rPr lang="ru-RU" sz="1400" dirty="0"/>
              <a:t>, </a:t>
            </a:r>
            <a:r>
              <a:rPr lang="ru-RU" sz="1400" dirty="0" err="1"/>
              <a:t>вариативті</a:t>
            </a:r>
            <a:r>
              <a:rPr lang="ru-RU" sz="1400" dirty="0"/>
              <a:t> </a:t>
            </a:r>
            <a:r>
              <a:rPr lang="ru-RU" sz="1400" dirty="0" err="1"/>
              <a:t>компоненттің</a:t>
            </a:r>
            <a:r>
              <a:rPr lang="ru-RU" sz="1400" dirty="0"/>
              <a:t> </a:t>
            </a:r>
            <a:r>
              <a:rPr lang="ru-RU" sz="1400" dirty="0" err="1"/>
              <a:t>тереңдетілген</a:t>
            </a:r>
            <a:r>
              <a:rPr lang="ru-RU" sz="1400" dirty="0"/>
              <a:t> </a:t>
            </a:r>
            <a:r>
              <a:rPr lang="ru-RU" sz="1400" dirty="0" err="1"/>
              <a:t>пәндері</a:t>
            </a:r>
            <a:r>
              <a:rPr lang="ru-RU" sz="1400" dirty="0"/>
              <a:t> </a:t>
            </a:r>
            <a:r>
              <a:rPr lang="ru-RU" sz="1400" dirty="0" err="1"/>
              <a:t>білімді</a:t>
            </a:r>
            <a:r>
              <a:rPr lang="ru-RU" sz="1400" dirty="0"/>
              <a:t> </a:t>
            </a:r>
            <a:r>
              <a:rPr lang="ru-RU" sz="1400" dirty="0" err="1"/>
              <a:t>кеңейтуге</a:t>
            </a:r>
            <a:r>
              <a:rPr lang="ru-RU" sz="1400" dirty="0"/>
              <a:t> </a:t>
            </a:r>
            <a:r>
              <a:rPr lang="ru-RU" sz="1400" dirty="0" err="1"/>
              <a:t>және</a:t>
            </a:r>
            <a:r>
              <a:rPr lang="ru-RU" sz="1400" dirty="0"/>
              <a:t> </a:t>
            </a:r>
            <a:r>
              <a:rPr lang="ru-RU" sz="1400" dirty="0" err="1"/>
              <a:t>тереңдетуге</a:t>
            </a:r>
            <a:r>
              <a:rPr lang="ru-RU" sz="1400" dirty="0"/>
              <a:t> </a:t>
            </a:r>
            <a:r>
              <a:rPr lang="ru-RU" sz="1400" dirty="0" err="1"/>
              <a:t>ықпал</a:t>
            </a:r>
            <a:r>
              <a:rPr lang="ru-RU" sz="1400" dirty="0"/>
              <a:t> </a:t>
            </a:r>
            <a:r>
              <a:rPr lang="ru-RU" sz="1400" dirty="0" err="1"/>
              <a:t>етеді</a:t>
            </a:r>
            <a:r>
              <a:rPr lang="ru-RU" sz="1400" dirty="0"/>
              <a:t> </a:t>
            </a:r>
            <a:r>
              <a:rPr lang="ru-RU" sz="1400" dirty="0" err="1"/>
              <a:t>және</a:t>
            </a:r>
            <a:r>
              <a:rPr lang="ru-RU" sz="1400" dirty="0"/>
              <a:t> </a:t>
            </a:r>
            <a:r>
              <a:rPr lang="ru-RU" sz="1400" dirty="0" err="1"/>
              <a:t>оқушылардың</a:t>
            </a:r>
            <a:r>
              <a:rPr lang="ru-RU" sz="1400" dirty="0"/>
              <a:t> </a:t>
            </a:r>
            <a:r>
              <a:rPr lang="ru-RU" sz="1400" dirty="0" err="1"/>
              <a:t>таңдаган</a:t>
            </a:r>
            <a:r>
              <a:rPr lang="ru-RU" sz="1400" dirty="0"/>
              <a:t> </a:t>
            </a:r>
            <a:r>
              <a:rPr lang="ru-RU" sz="1400" dirty="0" err="1"/>
              <a:t>бағытына</a:t>
            </a:r>
            <a:r>
              <a:rPr lang="ru-RU" sz="1400" dirty="0"/>
              <a:t> </a:t>
            </a:r>
            <a:r>
              <a:rPr lang="ru-RU" sz="1400" dirty="0" err="1"/>
              <a:t>сәйкес</a:t>
            </a:r>
            <a:r>
              <a:rPr lang="ru-RU" sz="1400" dirty="0"/>
              <a:t> </a:t>
            </a:r>
            <a:r>
              <a:rPr lang="ru-RU" sz="1400" dirty="0" err="1"/>
              <a:t>келеді</a:t>
            </a:r>
            <a:r>
              <a:rPr lang="ru-RU" sz="1400" dirty="0"/>
              <a:t>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149654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Строгая рамка для текста на прозрачном фоне - фото и картинки  abrakadabra.fu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0" y="-48126"/>
            <a:ext cx="10286366" cy="736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467670" y="2424055"/>
            <a:ext cx="4665213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>
                <a:latin typeface="Times New Roman" panose="02020603050405020304" pitchFamily="18" charset="0"/>
                <a:ea typeface="Calibri" panose="020F0502020204030204" pitchFamily="34" charset="0"/>
              </a:rPr>
              <a:t>Абайтану </a:t>
            </a: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/>
              <a:t>Денсаулық </a:t>
            </a:r>
            <a:r>
              <a:rPr lang="kk-KZ" sz="1920" dirty="0"/>
              <a:t>және өмірлік </a:t>
            </a:r>
            <a:r>
              <a:rPr lang="kk-KZ" sz="1920" dirty="0"/>
              <a:t>дағдылар</a:t>
            </a:r>
            <a:endParaRPr lang="kk-KZ" sz="192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013959" y="813127"/>
            <a:ext cx="5972917" cy="3877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920" b="1" dirty="0"/>
              <a:t>5-11 </a:t>
            </a:r>
            <a:r>
              <a:rPr lang="ru-RU" sz="1920" b="1" dirty="0" err="1"/>
              <a:t>сыныптардағы</a:t>
            </a:r>
            <a:r>
              <a:rPr lang="ru-RU" sz="1920" b="1" dirty="0"/>
              <a:t> </a:t>
            </a:r>
            <a:r>
              <a:rPr lang="kk-KZ" sz="1920" b="1" dirty="0"/>
              <a:t>таңдау пәндері, элективті </a:t>
            </a:r>
            <a:r>
              <a:rPr lang="kk-KZ" sz="1920" b="1" dirty="0"/>
              <a:t>курстар</a:t>
            </a:r>
            <a:endParaRPr lang="ru-RU" sz="192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04900" y="2469984"/>
            <a:ext cx="4361291" cy="2456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Қазақ тілі</a:t>
            </a: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Орыс тілі мен әдебиеті</a:t>
            </a:r>
            <a:endParaRPr lang="ru-RU" sz="192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Геометрия</a:t>
            </a:r>
            <a:endParaRPr lang="ru-RU" sz="192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Информатика</a:t>
            </a:r>
            <a:endParaRPr lang="ru-RU" sz="192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Биология</a:t>
            </a:r>
            <a:endParaRPr lang="ru-RU" sz="192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География</a:t>
            </a:r>
            <a:endParaRPr lang="ru-RU" sz="192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Физика</a:t>
            </a:r>
            <a:endParaRPr lang="ru-RU" sz="192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>
                <a:latin typeface="Times New Roman" panose="02020603050405020304" pitchFamily="18" charset="0"/>
                <a:ea typeface="Calibri" panose="020F0502020204030204" pitchFamily="34" charset="0"/>
              </a:rPr>
              <a:t>Химия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20906" y="1629990"/>
            <a:ext cx="2275840" cy="4109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920"/>
              <a:t>Таңдау пәндері:</a:t>
            </a:r>
            <a:endParaRPr lang="ru-RU" sz="192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848956" y="1629990"/>
            <a:ext cx="2275840" cy="4109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920" dirty="0"/>
              <a:t>Элективті курстар:</a:t>
            </a:r>
            <a:endParaRPr lang="ru-RU" sz="192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467670" y="3947312"/>
            <a:ext cx="4483407" cy="9787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>
                <a:ea typeface="Calibri" panose="020F0502020204030204" pitchFamily="34" charset="0"/>
              </a:rPr>
              <a:t>Шахмат және ой дамыту</a:t>
            </a: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ru-RU" sz="1920" dirty="0" err="1"/>
              <a:t>Дене</a:t>
            </a:r>
            <a:r>
              <a:rPr lang="ru-RU" sz="1920" dirty="0"/>
              <a:t> </a:t>
            </a:r>
            <a:r>
              <a:rPr lang="ru-RU" sz="1920" dirty="0" err="1"/>
              <a:t>шынықтыру</a:t>
            </a:r>
            <a:r>
              <a:rPr lang="ru-RU" sz="1920" dirty="0"/>
              <a:t>: </a:t>
            </a:r>
            <a:r>
              <a:rPr lang="kk-KZ" sz="1920" dirty="0"/>
              <a:t>спорттық ойындар </a:t>
            </a:r>
            <a:endParaRPr lang="ru-RU" sz="1920" dirty="0"/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>
                <a:ea typeface="Calibri" panose="020F0502020204030204" pitchFamily="34" charset="0"/>
              </a:rPr>
              <a:t>Жаһандық құзыреттілік</a:t>
            </a:r>
            <a:endParaRPr lang="kk-KZ" sz="1920" b="1" dirty="0"/>
          </a:p>
        </p:txBody>
      </p:sp>
    </p:spTree>
    <p:extLst>
      <p:ext uri="{BB962C8B-B14F-4D97-AF65-F5344CB8AC3E}">
        <p14:creationId xmlns:p14="http://schemas.microsoft.com/office/powerpoint/2010/main" val="11273420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Строгая рамка для текста на прозрачном фоне - фото и картинки  abrakadabra.fu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0" y="-48126"/>
            <a:ext cx="10286366" cy="736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29342" y="427364"/>
            <a:ext cx="4531344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192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Лицейлік компонент курстары</a:t>
            </a:r>
            <a:endParaRPr lang="kk-KZ" sz="192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51220" y="1702015"/>
            <a:ext cx="5156790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82" indent="-365782">
              <a:buFont typeface="Wingdings" panose="05000000000000000000" pitchFamily="2" charset="2"/>
              <a:buChar char="Ø"/>
            </a:pPr>
            <a:r>
              <a:rPr lang="kk-KZ" sz="1920" dirty="0"/>
              <a:t>Логикалық математика және ой дамыту </a:t>
            </a:r>
            <a:endParaRPr lang="ru-RU" sz="1920" dirty="0"/>
          </a:p>
          <a:p>
            <a:pPr marL="365782" indent="-365782">
              <a:buFont typeface="Wingdings" panose="05000000000000000000" pitchFamily="2" charset="2"/>
              <a:buChar char="Ø"/>
            </a:pPr>
            <a:r>
              <a:rPr lang="kk-KZ" sz="1920" dirty="0"/>
              <a:t>Этноматематикалық есептердің қолданылуы</a:t>
            </a:r>
            <a:endParaRPr lang="ru-RU" sz="1920" dirty="0"/>
          </a:p>
          <a:p>
            <a:pPr marL="365782" indent="-365782">
              <a:buFont typeface="Wingdings" panose="05000000000000000000" pitchFamily="2" charset="2"/>
              <a:buChar char="Ø"/>
            </a:pPr>
            <a:r>
              <a:rPr lang="kk-KZ" sz="1920" dirty="0"/>
              <a:t>Алгебра әлемі</a:t>
            </a:r>
            <a:endParaRPr lang="ru-RU" sz="1920" dirty="0"/>
          </a:p>
          <a:p>
            <a:pPr marL="365782" indent="-365782">
              <a:buFont typeface="Wingdings" panose="05000000000000000000" pitchFamily="2" charset="2"/>
              <a:buChar char="Ø"/>
            </a:pPr>
            <a:r>
              <a:rPr lang="kk-KZ" sz="1920" dirty="0"/>
              <a:t>Теңсіздіктер</a:t>
            </a:r>
            <a:endParaRPr lang="ru-RU" sz="1920" dirty="0"/>
          </a:p>
          <a:p>
            <a:pPr marL="365782" indent="-365782">
              <a:buFont typeface="Wingdings" panose="05000000000000000000" pitchFamily="2" charset="2"/>
              <a:buChar char="Ø"/>
            </a:pPr>
            <a:r>
              <a:rPr lang="kk-KZ" sz="1920" dirty="0"/>
              <a:t>Модулі бар және параметрлі теңдеулер мен теңсіздіктер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309858" y="1000672"/>
            <a:ext cx="2275840" cy="4109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920" dirty="0"/>
              <a:t>Математика</a:t>
            </a:r>
            <a:endParaRPr lang="ru-RU" sz="192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768508" y="1776761"/>
            <a:ext cx="4076455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/>
              <a:t>Трентті </a:t>
            </a:r>
            <a:r>
              <a:rPr lang="en-US" sz="1920" dirty="0" err="1"/>
              <a:t>PhotoShop</a:t>
            </a:r>
            <a:r>
              <a:rPr lang="en-US" sz="1920" dirty="0"/>
              <a:t> </a:t>
            </a:r>
            <a:endParaRPr lang="ru-RU" sz="1920" dirty="0"/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/>
              <a:t>Робот техникасы </a:t>
            </a:r>
            <a:endParaRPr lang="ru-RU" sz="1920" dirty="0"/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/>
              <a:t>Scratch ортасында бағдарламалау негіздері 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089668" y="1000672"/>
            <a:ext cx="2275840" cy="4109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920" dirty="0"/>
              <a:t>Информатика</a:t>
            </a:r>
            <a:endParaRPr lang="ru-RU" sz="192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108358" y="4004924"/>
            <a:ext cx="2275840" cy="4109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920" dirty="0"/>
              <a:t>Биология</a:t>
            </a:r>
            <a:endParaRPr lang="ru-RU" sz="192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51220" y="4558171"/>
            <a:ext cx="4986669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Өсімдіктер морфологиясы мен физиологиясы </a:t>
            </a:r>
            <a:endParaRPr lang="ru-RU" sz="192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Жасуша және тері </a:t>
            </a:r>
            <a:endParaRPr lang="ru-RU" sz="192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Биология пәнінен олимпиадаға </a:t>
            </a:r>
            <a:r>
              <a:rPr lang="kk-KZ" sz="19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дайындық</a:t>
            </a:r>
            <a:endParaRPr lang="ru-RU" sz="192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Биотехнология және генетикалық инженерия </a:t>
            </a:r>
            <a:endParaRPr lang="ru-RU" sz="192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>
                <a:latin typeface="Times New Roman" panose="02020603050405020304" pitchFamily="18" charset="0"/>
                <a:ea typeface="Calibri" panose="020F0502020204030204" pitchFamily="34" charset="0"/>
              </a:rPr>
              <a:t>Молекулалық биолгоия және </a:t>
            </a:r>
            <a:r>
              <a:rPr lang="kk-KZ" sz="1920" dirty="0">
                <a:latin typeface="Times New Roman" panose="02020603050405020304" pitchFamily="18" charset="0"/>
                <a:ea typeface="Calibri" panose="020F0502020204030204" pitchFamily="34" charset="0"/>
              </a:rPr>
              <a:t>генетика</a:t>
            </a:r>
            <a:endParaRPr lang="ru-RU" sz="192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089668" y="4005373"/>
            <a:ext cx="2275840" cy="4109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920" dirty="0"/>
              <a:t>География</a:t>
            </a:r>
            <a:endParaRPr lang="ru-RU" sz="192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768508" y="4558170"/>
            <a:ext cx="4454032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>
                <a:ea typeface="Calibri" panose="020F0502020204030204" pitchFamily="34" charset="0"/>
                <a:cs typeface="Times New Roman" panose="02020603050405020304" pitchFamily="18" charset="0"/>
              </a:rPr>
              <a:t>Географиялық зерттеу әдістері </a:t>
            </a:r>
            <a:endParaRPr lang="ru-RU" sz="192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>
                <a:ea typeface="Calibri" panose="020F0502020204030204" pitchFamily="34" charset="0"/>
                <a:cs typeface="Times New Roman" panose="02020603050405020304" pitchFamily="18" charset="0"/>
              </a:rPr>
              <a:t>Қазақстанның рухани құндылықтары мен көрнекі жерлерінің географиясы </a:t>
            </a:r>
            <a:endParaRPr lang="ru-RU" sz="192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sz="1920" dirty="0">
                <a:ea typeface="Calibri" panose="020F0502020204030204" pitchFamily="34" charset="0"/>
              </a:rPr>
              <a:t>География сабағында өлкетану пәнін оқыту және жергілікті компонентті </a:t>
            </a:r>
            <a:r>
              <a:rPr lang="kk-KZ" sz="1920" dirty="0">
                <a:ea typeface="Calibri" panose="020F0502020204030204" pitchFamily="34" charset="0"/>
              </a:rPr>
              <a:t>жүзеге </a:t>
            </a:r>
            <a:r>
              <a:rPr lang="kk-KZ" sz="1920" dirty="0"/>
              <a:t>асыру әдістері </a:t>
            </a:r>
            <a:endParaRPr lang="ru-RU" sz="1920" dirty="0"/>
          </a:p>
        </p:txBody>
      </p:sp>
    </p:spTree>
    <p:extLst>
      <p:ext uri="{BB962C8B-B14F-4D97-AF65-F5344CB8AC3E}">
        <p14:creationId xmlns:p14="http://schemas.microsoft.com/office/powerpoint/2010/main" val="2733758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Строгая рамка для текста на прозрачном фоне - фото и картинки  abrakadabra.fu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0" y="-48126"/>
            <a:ext cx="10286366" cy="736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32517" y="379793"/>
            <a:ext cx="4531344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192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Лицейлік компонент курстары</a:t>
            </a:r>
            <a:endParaRPr lang="kk-KZ" sz="192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28625" y="1693912"/>
            <a:ext cx="49884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dirty="0"/>
              <a:t>Физика және Қазақстан энергетикасы </a:t>
            </a:r>
            <a:endParaRPr lang="ru-RU" dirty="0"/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dirty="0"/>
              <a:t>Қиындығы жоғары есептер </a:t>
            </a:r>
            <a:endParaRPr lang="ru-RU" dirty="0"/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dirty="0"/>
              <a:t>Физика пәнінен есептерді шығару әдістемесі </a:t>
            </a:r>
            <a:endParaRPr lang="ru-RU" dirty="0"/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dirty="0"/>
              <a:t>Физика терминология /ағылшын тілінде</a:t>
            </a:r>
            <a:r>
              <a:rPr lang="kk-KZ" dirty="0"/>
              <a:t>/</a:t>
            </a:r>
            <a:endParaRPr lang="ru-RU" dirty="0"/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dirty="0"/>
              <a:t>Физика пәнінен күрделі есептерді шығару дағдыларын қалыптастыру </a:t>
            </a:r>
            <a:endParaRPr lang="ru-RU" dirty="0"/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dirty="0"/>
              <a:t>Физика және техника </a:t>
            </a:r>
            <a:endParaRPr lang="kk-KZ" dirty="0"/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dirty="0"/>
              <a:t>Физика </a:t>
            </a:r>
            <a:r>
              <a:rPr lang="kk-KZ" dirty="0"/>
              <a:t>және экология </a:t>
            </a:r>
            <a:endParaRPr lang="kk-KZ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335142" y="1103901"/>
            <a:ext cx="2275840" cy="4109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920" dirty="0"/>
              <a:t>Физика</a:t>
            </a:r>
            <a:endParaRPr lang="ru-RU" sz="192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417083" y="1693912"/>
            <a:ext cx="45651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dirty="0"/>
              <a:t>Химия пәнінен PISA тапсырмаларын шешудің әдіс-тәсілдері </a:t>
            </a:r>
            <a:endParaRPr lang="ru-RU" dirty="0"/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dirty="0"/>
              <a:t>Химия пәні бойынша олимпиада есептері мен </a:t>
            </a:r>
            <a:r>
              <a:rPr lang="kk-KZ" dirty="0"/>
              <a:t>жолдары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913550" y="1103901"/>
            <a:ext cx="2275840" cy="4109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920" dirty="0"/>
              <a:t>Химия</a:t>
            </a:r>
            <a:endParaRPr lang="ru-RU" sz="192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335142" y="4181319"/>
            <a:ext cx="2275840" cy="4109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920" dirty="0"/>
              <a:t>Биология</a:t>
            </a:r>
            <a:endParaRPr lang="ru-RU" sz="192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28625" y="4999350"/>
            <a:ext cx="498845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dirty="0">
                <a:ea typeface="Calibri" panose="020F0502020204030204" pitchFamily="34" charset="0"/>
                <a:cs typeface="Times New Roman" panose="02020603050405020304" pitchFamily="18" charset="0"/>
              </a:rPr>
              <a:t>Өсімдіктер морфологиясы мен физиологиясы 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dirty="0">
                <a:ea typeface="Calibri" panose="020F0502020204030204" pitchFamily="34" charset="0"/>
                <a:cs typeface="Times New Roman" panose="02020603050405020304" pitchFamily="18" charset="0"/>
              </a:rPr>
              <a:t>Жасуша және тері 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dirty="0">
                <a:ea typeface="Calibri" panose="020F0502020204030204" pitchFamily="34" charset="0"/>
                <a:cs typeface="Times New Roman" panose="02020603050405020304" pitchFamily="18" charset="0"/>
              </a:rPr>
              <a:t>Биология пәнінен олимпиадаға </a:t>
            </a:r>
            <a:r>
              <a:rPr lang="kk-KZ" dirty="0">
                <a:ea typeface="Calibri" panose="020F0502020204030204" pitchFamily="34" charset="0"/>
                <a:cs typeface="Times New Roman" panose="02020603050405020304" pitchFamily="18" charset="0"/>
              </a:rPr>
              <a:t>дайындық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dirty="0">
                <a:ea typeface="Calibri" panose="020F0502020204030204" pitchFamily="34" charset="0"/>
                <a:cs typeface="Times New Roman" panose="02020603050405020304" pitchFamily="18" charset="0"/>
              </a:rPr>
              <a:t>Биотехнология және генетикалық инженерия 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dirty="0">
                <a:ea typeface="Calibri" panose="020F0502020204030204" pitchFamily="34" charset="0"/>
              </a:rPr>
              <a:t>Молекулалық биолгоия және </a:t>
            </a:r>
            <a:r>
              <a:rPr lang="kk-KZ" dirty="0">
                <a:ea typeface="Calibri" panose="020F0502020204030204" pitchFamily="34" charset="0"/>
              </a:rPr>
              <a:t>генетика</a:t>
            </a: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913550" y="4184342"/>
            <a:ext cx="2275840" cy="4109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920" dirty="0"/>
              <a:t>География</a:t>
            </a:r>
            <a:endParaRPr lang="ru-RU" sz="192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417083" y="4946920"/>
            <a:ext cx="456511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dirty="0">
                <a:ea typeface="Calibri" panose="020F0502020204030204" pitchFamily="34" charset="0"/>
                <a:cs typeface="Times New Roman" panose="02020603050405020304" pitchFamily="18" charset="0"/>
              </a:rPr>
              <a:t>Географиялық зерттеу әдістері 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dirty="0">
                <a:ea typeface="Calibri" panose="020F0502020204030204" pitchFamily="34" charset="0"/>
                <a:cs typeface="Times New Roman" panose="02020603050405020304" pitchFamily="18" charset="0"/>
              </a:rPr>
              <a:t>Қазақстанның рухани құндылықтары мен көрнекі жерлерінің географиясы 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819" indent="-304819">
              <a:buFont typeface="Wingdings" panose="05000000000000000000" pitchFamily="2" charset="2"/>
              <a:buChar char="Ø"/>
            </a:pPr>
            <a:r>
              <a:rPr lang="kk-KZ" dirty="0">
                <a:ea typeface="Calibri" panose="020F0502020204030204" pitchFamily="34" charset="0"/>
              </a:rPr>
              <a:t>География сабағында өлкетану пәнін оқыту және жергілікті компонентті </a:t>
            </a:r>
            <a:r>
              <a:rPr lang="kk-KZ" dirty="0">
                <a:ea typeface="Calibri" panose="020F0502020204030204" pitchFamily="34" charset="0"/>
              </a:rPr>
              <a:t>жүзеге </a:t>
            </a:r>
            <a:r>
              <a:rPr lang="kk-KZ" dirty="0"/>
              <a:t>асыру әдістері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939869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187</TotalTime>
  <Words>211</Words>
  <Application>Microsoft Office PowerPoint</Application>
  <PresentationFormat>Произвольный</PresentationFormat>
  <Paragraphs>70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1" baseType="lpstr">
      <vt:lpstr>Arial</vt:lpstr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48 ШЛ</cp:lastModifiedBy>
  <cp:revision>13</cp:revision>
  <cp:lastPrinted>2023-03-13T02:45:50Z</cp:lastPrinted>
  <dcterms:created xsi:type="dcterms:W3CDTF">2023-03-12T17:46:44Z</dcterms:created>
  <dcterms:modified xsi:type="dcterms:W3CDTF">2023-03-13T13:03:52Z</dcterms:modified>
</cp:coreProperties>
</file>